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3.bin" ContentType="image/unknown"/>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60" r:id="rId2"/>
    <p:sldMasterId id="2147483678" r:id="rId3"/>
    <p:sldMasterId id="2147483681" r:id="rId4"/>
    <p:sldMasterId id="2147483648" r:id="rId5"/>
  </p:sldMasterIdLst>
  <p:notesMasterIdLst>
    <p:notesMasterId r:id="rId72"/>
  </p:notesMasterIdLst>
  <p:handoutMasterIdLst>
    <p:handoutMasterId r:id="rId73"/>
  </p:handoutMasterIdLst>
  <p:sldIdLst>
    <p:sldId id="257" r:id="rId6"/>
    <p:sldId id="372" r:id="rId7"/>
    <p:sldId id="258" r:id="rId8"/>
    <p:sldId id="374" r:id="rId9"/>
    <p:sldId id="375" r:id="rId10"/>
    <p:sldId id="376" r:id="rId11"/>
    <p:sldId id="377" r:id="rId12"/>
    <p:sldId id="260" r:id="rId13"/>
    <p:sldId id="261" r:id="rId14"/>
    <p:sldId id="262" r:id="rId15"/>
    <p:sldId id="275" r:id="rId16"/>
    <p:sldId id="347" r:id="rId17"/>
    <p:sldId id="277" r:id="rId18"/>
    <p:sldId id="279" r:id="rId19"/>
    <p:sldId id="278" r:id="rId20"/>
    <p:sldId id="280" r:id="rId21"/>
    <p:sldId id="287" r:id="rId22"/>
    <p:sldId id="288" r:id="rId23"/>
    <p:sldId id="289" r:id="rId24"/>
    <p:sldId id="290" r:id="rId25"/>
    <p:sldId id="281" r:id="rId26"/>
    <p:sldId id="282" r:id="rId27"/>
    <p:sldId id="284" r:id="rId28"/>
    <p:sldId id="286" r:id="rId29"/>
    <p:sldId id="285" r:id="rId30"/>
    <p:sldId id="291" r:id="rId31"/>
    <p:sldId id="348" r:id="rId32"/>
    <p:sldId id="293" r:id="rId33"/>
    <p:sldId id="294" r:id="rId34"/>
    <p:sldId id="295" r:id="rId35"/>
    <p:sldId id="296" r:id="rId36"/>
    <p:sldId id="297" r:id="rId37"/>
    <p:sldId id="298" r:id="rId38"/>
    <p:sldId id="299" r:id="rId39"/>
    <p:sldId id="300" r:id="rId40"/>
    <p:sldId id="301" r:id="rId41"/>
    <p:sldId id="302" r:id="rId42"/>
    <p:sldId id="303" r:id="rId43"/>
    <p:sldId id="349" r:id="rId44"/>
    <p:sldId id="310" r:id="rId45"/>
    <p:sldId id="312" r:id="rId46"/>
    <p:sldId id="313" r:id="rId47"/>
    <p:sldId id="314" r:id="rId48"/>
    <p:sldId id="315" r:id="rId49"/>
    <p:sldId id="316" r:id="rId50"/>
    <p:sldId id="317" r:id="rId51"/>
    <p:sldId id="324" r:id="rId52"/>
    <p:sldId id="361" r:id="rId53"/>
    <p:sldId id="362" r:id="rId54"/>
    <p:sldId id="363" r:id="rId55"/>
    <p:sldId id="364" r:id="rId56"/>
    <p:sldId id="365" r:id="rId57"/>
    <p:sldId id="366" r:id="rId58"/>
    <p:sldId id="367" r:id="rId59"/>
    <p:sldId id="368" r:id="rId60"/>
    <p:sldId id="369" r:id="rId61"/>
    <p:sldId id="318" r:id="rId62"/>
    <p:sldId id="350" r:id="rId63"/>
    <p:sldId id="359" r:id="rId64"/>
    <p:sldId id="356" r:id="rId65"/>
    <p:sldId id="370" r:id="rId66"/>
    <p:sldId id="371" r:id="rId67"/>
    <p:sldId id="343" r:id="rId68"/>
    <p:sldId id="360" r:id="rId69"/>
    <p:sldId id="346" r:id="rId70"/>
    <p:sldId id="32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372"/>
            <p14:sldId id="258"/>
            <p14:sldId id="374"/>
            <p14:sldId id="375"/>
            <p14:sldId id="376"/>
            <p14:sldId id="377"/>
            <p14:sldId id="260"/>
          </p14:sldIdLst>
        </p14:section>
        <p14:section name="What are Relational Databases" id="{10222106-DB1C-4985-8136-7D6024F2F064}">
          <p14:sldIdLst>
            <p14:sldId id="261"/>
            <p14:sldId id="262"/>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49"/>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61"/>
            <p14:sldId id="362"/>
            <p14:sldId id="363"/>
            <p14:sldId id="364"/>
            <p14:sldId id="365"/>
            <p14:sldId id="366"/>
            <p14:sldId id="367"/>
            <p14:sldId id="368"/>
            <p14:sldId id="369"/>
            <p14:sldId id="318"/>
            <p14:sldId id="350"/>
            <p14:sldId id="359"/>
            <p14:sldId id="356"/>
            <p14:sldId id="370"/>
            <p14:sldId id="371"/>
            <p14:sldId id="343"/>
            <p14:sldId id="360"/>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61457" autoAdjust="0"/>
  </p:normalViewPr>
  <p:slideViewPr>
    <p:cSldViewPr snapToGrid="0">
      <p:cViewPr varScale="1">
        <p:scale>
          <a:sx n="70" d="100"/>
          <a:sy n="70" d="100"/>
        </p:scale>
        <p:origin x="2154" y="60"/>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8/28/2023</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a:t>
            </a:fld>
            <a:endParaRPr lang="en-US"/>
          </a:p>
        </p:txBody>
      </p:sp>
    </p:spTree>
    <p:extLst>
      <p:ext uri="{BB962C8B-B14F-4D97-AF65-F5344CB8AC3E}">
        <p14:creationId xmlns:p14="http://schemas.microsoft.com/office/powerpoint/2010/main" val="3975261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19</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29</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30</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31</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35</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41</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1BF9094-9445-4143-9830-CD39B2514866}" type="slidenum">
              <a:rPr lang="en-US" smtClean="0"/>
              <a:t>48</a:t>
            </a:fld>
            <a:endParaRPr lang="en-US"/>
          </a:p>
        </p:txBody>
      </p:sp>
    </p:spTree>
    <p:extLst>
      <p:ext uri="{BB962C8B-B14F-4D97-AF65-F5344CB8AC3E}">
        <p14:creationId xmlns:p14="http://schemas.microsoft.com/office/powerpoint/2010/main" val="342648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Document Structure: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Design documents for query patterns: Structure your documents based on the queries your application will execute. Embed related data within a single document to minimize the need for joins.</a:t>
            </a:r>
          </a:p>
        </p:txBody>
      </p:sp>
      <p:sp>
        <p:nvSpPr>
          <p:cNvPr id="4" name="Slide Number Placeholder 3"/>
          <p:cNvSpPr>
            <a:spLocks noGrp="1"/>
          </p:cNvSpPr>
          <p:nvPr>
            <p:ph type="sldNum" sz="quarter" idx="5"/>
          </p:nvPr>
        </p:nvSpPr>
        <p:spPr/>
        <p:txBody>
          <a:bodyPr/>
          <a:lstStyle/>
          <a:p>
            <a:fld id="{31BF9094-9445-4143-9830-CD39B2514866}" type="slidenum">
              <a:rPr lang="en-US" smtClean="0"/>
              <a:t>49</a:t>
            </a:fld>
            <a:endParaRPr lang="en-US"/>
          </a:p>
        </p:txBody>
      </p:sp>
    </p:spTree>
    <p:extLst>
      <p:ext uri="{BB962C8B-B14F-4D97-AF65-F5344CB8AC3E}">
        <p14:creationId xmlns:p14="http://schemas.microsoft.com/office/powerpoint/2010/main" val="4136791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Partition Key: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Choose a partition key carefully: The partition key determines how data is distributed across physical partitions. It's crucial to select a partition key that evenly distributes data and supports your most common queries.</a:t>
            </a:r>
          </a:p>
          <a:p>
            <a:pPr marL="742950" lvl="1" indent="-285750" algn="l">
              <a:buFont typeface="+mj-lt"/>
              <a:buAutoNum type="arabicPeriod"/>
            </a:pPr>
            <a:r>
              <a:rPr lang="en-US" b="0" i="0" dirty="0">
                <a:solidFill>
                  <a:srgbClr val="374151"/>
                </a:solidFill>
                <a:effectLst/>
                <a:latin typeface="Söhne"/>
              </a:rPr>
              <a:t>Avoid frequent updates to the partition key: Frequent updates to the partition key can lead to inefficient partition migrations.</a:t>
            </a:r>
          </a:p>
          <a:p>
            <a:pPr marL="742950" lvl="1" indent="-285750"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Access Patterns: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Analyze your application's common access patterns: Understand how your application will query and retrieve data. The partition key should align with frequently used query patterns to avoid cross-partition queries.</a:t>
            </a:r>
          </a:p>
          <a:p>
            <a:pPr algn="l">
              <a:buFont typeface="+mj-lt"/>
              <a:buAutoNum type="arabicPeriod"/>
            </a:pPr>
            <a:r>
              <a:rPr lang="en-US" b="1" i="0" dirty="0">
                <a:solidFill>
                  <a:srgbClr val="374151"/>
                </a:solidFill>
                <a:effectLst/>
                <a:latin typeface="Söhne"/>
              </a:rPr>
              <a:t>Even Data Distribution: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Choose a partition key that distributes data evenly: Uneven data distribution can lead to "hot" partitions that experience high traffic and performance bottlenecks. This can affect both read and write operations.</a:t>
            </a:r>
          </a:p>
          <a:p>
            <a:pPr algn="l">
              <a:buFont typeface="+mj-lt"/>
              <a:buAutoNum type="arabicPeriod"/>
            </a:pPr>
            <a:r>
              <a:rPr lang="en-US" b="1" i="0" dirty="0">
                <a:solidFill>
                  <a:srgbClr val="374151"/>
                </a:solidFill>
                <a:effectLst/>
                <a:latin typeface="Söhne"/>
              </a:rPr>
              <a:t>Cardinality:</a:t>
            </a:r>
            <a:endParaRPr lang="en-US" b="0" i="0" dirty="0">
              <a:solidFill>
                <a:srgbClr val="374151"/>
              </a:solidFill>
              <a:effectLst/>
              <a:latin typeface="Söhne"/>
            </a:endParaRPr>
          </a:p>
          <a:p>
            <a:pPr marL="742950" lvl="1" indent="-285750" algn="l">
              <a:buFont typeface="+mj-lt"/>
              <a:buAutoNum type="arabicPeriod"/>
            </a:pPr>
            <a:r>
              <a:rPr lang="en-US" b="0" i="0" dirty="0" err="1">
                <a:solidFill>
                  <a:srgbClr val="374151"/>
                </a:solidFill>
                <a:effectLst/>
                <a:latin typeface="Söhne"/>
              </a:rPr>
              <a:t>Opt</a:t>
            </a:r>
            <a:r>
              <a:rPr lang="en-US" b="0" i="0" dirty="0">
                <a:solidFill>
                  <a:srgbClr val="374151"/>
                </a:solidFill>
                <a:effectLst/>
                <a:latin typeface="Söhne"/>
              </a:rPr>
              <a:t> for a high-cardinality property: A property with a large number of distinct values can distribute data more evenly across partitions. This helps prevent data skew.</a:t>
            </a:r>
          </a:p>
          <a:p>
            <a:pPr algn="l">
              <a:buFont typeface="+mj-lt"/>
              <a:buAutoNum type="arabicPeriod"/>
            </a:pPr>
            <a:r>
              <a:rPr lang="en-US" b="1" i="0" dirty="0">
                <a:solidFill>
                  <a:srgbClr val="374151"/>
                </a:solidFill>
                <a:effectLst/>
                <a:latin typeface="Söhne"/>
              </a:rPr>
              <a:t>Query Isolation: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Aim for minimal cross-partition queries: Minimize the need for queries that span multiple partitions, as they can be less efficient.</a:t>
            </a:r>
          </a:p>
          <a:p>
            <a:pPr algn="l">
              <a:buFont typeface="+mj-lt"/>
              <a:buAutoNum type="arabicPeriod"/>
            </a:pPr>
            <a:r>
              <a:rPr lang="en-US" b="1" i="0" dirty="0">
                <a:solidFill>
                  <a:srgbClr val="374151"/>
                </a:solidFill>
                <a:effectLst/>
                <a:latin typeface="Söhne"/>
              </a:rPr>
              <a:t>Write Patterns: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Consider write patterns: If your application has write-intensive operations, choose a partition key that spreads write operations across partitions to prevent write bottlenecks.</a:t>
            </a:r>
          </a:p>
          <a:p>
            <a:pPr algn="l">
              <a:buFont typeface="+mj-lt"/>
              <a:buAutoNum type="arabicPeriod"/>
            </a:pPr>
            <a:r>
              <a:rPr lang="en-US" b="1" i="0" dirty="0">
                <a:solidFill>
                  <a:srgbClr val="374151"/>
                </a:solidFill>
                <a:effectLst/>
                <a:latin typeface="Söhne"/>
              </a:rPr>
              <a:t>Data Growth:</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Account for future growth: Choose a partition key that accommodates future data growth and distribution.</a:t>
            </a:r>
          </a:p>
          <a:p>
            <a:pPr algn="l">
              <a:buFont typeface="+mj-lt"/>
              <a:buAutoNum type="arabicPeriod"/>
            </a:pPr>
            <a:r>
              <a:rPr lang="en-US" b="1" i="0" dirty="0">
                <a:solidFill>
                  <a:srgbClr val="374151"/>
                </a:solidFill>
                <a:effectLst/>
                <a:latin typeface="Söhne"/>
              </a:rPr>
              <a:t>Familiarity with Data:</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Choose a property that makes sense to users: If the partition key corresponds to a property that users are familiar with, it can enhance the usability of your application.</a:t>
            </a:r>
          </a:p>
          <a:p>
            <a:pPr algn="l">
              <a:buFont typeface="+mj-lt"/>
              <a:buAutoNum type="arabicPeriod"/>
            </a:pPr>
            <a:r>
              <a:rPr lang="en-US" b="1" i="0" dirty="0">
                <a:solidFill>
                  <a:srgbClr val="374151"/>
                </a:solidFill>
                <a:effectLst/>
                <a:latin typeface="Söhne"/>
              </a:rPr>
              <a:t>Data Relationship:</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Understand data relationships: If your data has inherent relationships, consider using properties that reflect these relationships as the partition key.</a:t>
            </a:r>
          </a:p>
          <a:p>
            <a:pPr algn="l">
              <a:buFont typeface="+mj-lt"/>
              <a:buAutoNum type="arabicPeriod"/>
            </a:pPr>
            <a:r>
              <a:rPr lang="en-US" b="1" i="0" dirty="0">
                <a:solidFill>
                  <a:srgbClr val="374151"/>
                </a:solidFill>
                <a:effectLst/>
                <a:latin typeface="Söhne"/>
              </a:rPr>
              <a:t>Cost Considerations: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Be mindful of RU costs: Each partition key has its own RU (Request Unit) requirements. Select a partition key that aligns with your budget and performance needs.</a:t>
            </a:r>
          </a:p>
          <a:p>
            <a:pPr algn="l">
              <a:buFont typeface="+mj-lt"/>
              <a:buAutoNum type="arabicPeriod"/>
            </a:pPr>
            <a:r>
              <a:rPr lang="en-US" b="1" i="0" dirty="0">
                <a:solidFill>
                  <a:srgbClr val="374151"/>
                </a:solidFill>
                <a:effectLst/>
                <a:latin typeface="Söhne"/>
              </a:rPr>
              <a:t>Immutable Properties: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Prefer immutable properties: Choosing an immutable property as the partition key reduces the need for frequent updates to the key, which can lead to partition migrations.</a:t>
            </a:r>
          </a:p>
          <a:p>
            <a:pPr algn="l">
              <a:buFont typeface="+mj-lt"/>
              <a:buAutoNum type="arabicPeriod"/>
            </a:pPr>
            <a:r>
              <a:rPr lang="en-US" b="1" i="0" dirty="0">
                <a:solidFill>
                  <a:srgbClr val="374151"/>
                </a:solidFill>
                <a:effectLst/>
                <a:latin typeface="Söhne"/>
              </a:rPr>
              <a:t>Data Size: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Consider data size: Smaller documents are generally better for performance. If your partition key is too large, it could impact performance.</a:t>
            </a:r>
          </a:p>
          <a:p>
            <a:pPr algn="l">
              <a:buFont typeface="+mj-lt"/>
              <a:buAutoNum type="arabicPeriod"/>
            </a:pPr>
            <a:r>
              <a:rPr lang="en-US" b="1" i="0" dirty="0">
                <a:solidFill>
                  <a:srgbClr val="374151"/>
                </a:solidFill>
                <a:effectLst/>
                <a:latin typeface="Söhne"/>
              </a:rPr>
              <a:t>Trial and Error:</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Test and iterate: It might be necessary to try different partition keys, run performance tests, and iterate based on the results to find the best fit.</a:t>
            </a:r>
          </a:p>
          <a:p>
            <a:pPr marL="742950" lvl="1" indent="-285750" algn="l">
              <a:buFont typeface="+mj-lt"/>
              <a:buAutoNum type="arabicPeriod"/>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1BF9094-9445-4143-9830-CD39B2514866}" type="slidenum">
              <a:rPr lang="en-US" smtClean="0"/>
              <a:t>50</a:t>
            </a:fld>
            <a:endParaRPr lang="en-US"/>
          </a:p>
        </p:txBody>
      </p:sp>
    </p:spTree>
    <p:extLst>
      <p:ext uri="{BB962C8B-B14F-4D97-AF65-F5344CB8AC3E}">
        <p14:creationId xmlns:p14="http://schemas.microsoft.com/office/powerpoint/2010/main" val="1927469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Indexing:</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Choose appropriate indexes: Create indexes on the properties used in your queries to improve query performance.</a:t>
            </a:r>
          </a:p>
          <a:p>
            <a:pPr marL="742950" lvl="1" indent="-285750" algn="l">
              <a:buFont typeface="+mj-lt"/>
              <a:buAutoNum type="arabicPeriod"/>
            </a:pPr>
            <a:r>
              <a:rPr lang="en-US" b="0" i="0" dirty="0">
                <a:solidFill>
                  <a:srgbClr val="374151"/>
                </a:solidFill>
                <a:effectLst/>
                <a:latin typeface="Söhne"/>
              </a:rPr>
              <a:t>Avoid excessive indexing: Unnecessary indexes can impact write performance and increase storage costs.</a:t>
            </a:r>
          </a:p>
        </p:txBody>
      </p:sp>
      <p:sp>
        <p:nvSpPr>
          <p:cNvPr id="4" name="Slide Number Placeholder 3"/>
          <p:cNvSpPr>
            <a:spLocks noGrp="1"/>
          </p:cNvSpPr>
          <p:nvPr>
            <p:ph type="sldNum" sz="quarter" idx="5"/>
          </p:nvPr>
        </p:nvSpPr>
        <p:spPr/>
        <p:txBody>
          <a:bodyPr/>
          <a:lstStyle/>
          <a:p>
            <a:fld id="{31BF9094-9445-4143-9830-CD39B2514866}" type="slidenum">
              <a:rPr lang="en-US" smtClean="0"/>
              <a:t>51</a:t>
            </a:fld>
            <a:endParaRPr lang="en-US"/>
          </a:p>
        </p:txBody>
      </p:sp>
    </p:spTree>
    <p:extLst>
      <p:ext uri="{BB962C8B-B14F-4D97-AF65-F5344CB8AC3E}">
        <p14:creationId xmlns:p14="http://schemas.microsoft.com/office/powerpoint/2010/main" val="528290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Query Performance: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Optimize queries: Use the Query Explorer or other query optimization tools provided by </a:t>
            </a:r>
            <a:r>
              <a:rPr lang="en-US" b="0" i="0" dirty="0" err="1">
                <a:solidFill>
                  <a:srgbClr val="374151"/>
                </a:solidFill>
                <a:effectLst/>
                <a:latin typeface="Söhne"/>
              </a:rPr>
              <a:t>CosmosDB</a:t>
            </a:r>
            <a:r>
              <a:rPr lang="en-US" b="0" i="0" dirty="0">
                <a:solidFill>
                  <a:srgbClr val="374151"/>
                </a:solidFill>
                <a:effectLst/>
                <a:latin typeface="Söhne"/>
              </a:rPr>
              <a:t> to fine-tune your queries.</a:t>
            </a:r>
          </a:p>
          <a:p>
            <a:pPr marL="742950" lvl="1" indent="-285750" algn="l">
              <a:buFont typeface="+mj-lt"/>
              <a:buAutoNum type="arabicPeriod"/>
            </a:pPr>
            <a:r>
              <a:rPr lang="en-US" b="0" i="0" dirty="0">
                <a:solidFill>
                  <a:srgbClr val="374151"/>
                </a:solidFill>
                <a:effectLst/>
                <a:latin typeface="Söhne"/>
              </a:rPr>
              <a:t>Use the "Request Units" (RUs) wisely: Each query consumes a certain amount of </a:t>
            </a:r>
            <a:r>
              <a:rPr lang="en-US" b="0" i="0" dirty="0" err="1">
                <a:solidFill>
                  <a:srgbClr val="374151"/>
                </a:solidFill>
                <a:effectLst/>
                <a:latin typeface="Söhne"/>
              </a:rPr>
              <a:t>RUs.</a:t>
            </a:r>
            <a:r>
              <a:rPr lang="en-US" b="0" i="0" dirty="0">
                <a:solidFill>
                  <a:srgbClr val="374151"/>
                </a:solidFill>
                <a:effectLst/>
                <a:latin typeface="Söhne"/>
              </a:rPr>
              <a:t> Understand your application's RU requirements to manage costs and performance.</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74151"/>
                </a:solidFill>
                <a:effectLst/>
                <a:latin typeface="Söhne"/>
              </a:rPr>
              <a:t>Be mindful of cross-partition queries: While </a:t>
            </a:r>
            <a:r>
              <a:rPr lang="en-US" b="0" i="0" dirty="0" err="1">
                <a:solidFill>
                  <a:srgbClr val="374151"/>
                </a:solidFill>
                <a:effectLst/>
                <a:latin typeface="Söhne"/>
              </a:rPr>
              <a:t>CosmosDB</a:t>
            </a:r>
            <a:r>
              <a:rPr lang="en-US" b="0" i="0" dirty="0">
                <a:solidFill>
                  <a:srgbClr val="374151"/>
                </a:solidFill>
                <a:effectLst/>
                <a:latin typeface="Söhne"/>
              </a:rPr>
              <a:t> is optimized for distributed queries, cross-partition queries can still impact performance. Minimize cross-partition queries if possible.</a:t>
            </a:r>
          </a:p>
        </p:txBody>
      </p:sp>
      <p:sp>
        <p:nvSpPr>
          <p:cNvPr id="4" name="Slide Number Placeholder 3"/>
          <p:cNvSpPr>
            <a:spLocks noGrp="1"/>
          </p:cNvSpPr>
          <p:nvPr>
            <p:ph type="sldNum" sz="quarter" idx="5"/>
          </p:nvPr>
        </p:nvSpPr>
        <p:spPr/>
        <p:txBody>
          <a:bodyPr/>
          <a:lstStyle/>
          <a:p>
            <a:fld id="{31BF9094-9445-4143-9830-CD39B2514866}" type="slidenum">
              <a:rPr lang="en-US" smtClean="0"/>
              <a:t>52</a:t>
            </a:fld>
            <a:endParaRPr lang="en-US"/>
          </a:p>
        </p:txBody>
      </p:sp>
    </p:spTree>
    <p:extLst>
      <p:ext uri="{BB962C8B-B14F-4D97-AF65-F5344CB8AC3E}">
        <p14:creationId xmlns:p14="http://schemas.microsoft.com/office/powerpoint/2010/main" val="2682612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Consistency Levels: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Choose consistency levels carefully: Different consistency levels impact read and write latencies differently. Choose a level that aligns with your application's requirements.</a:t>
            </a:r>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2778454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TTL (Time-to-Live):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Use Time-to-Live (TTL) effectively: TTL allows you to automatically delete expired documents. Use it for managing data retention and cleanup.</a:t>
            </a:r>
          </a:p>
          <a:p>
            <a:pPr algn="l">
              <a:buFont typeface="+mj-lt"/>
              <a:buAutoNum type="arabicPeriod"/>
            </a:pPr>
            <a:r>
              <a:rPr lang="en-US" b="1" i="0" dirty="0">
                <a:solidFill>
                  <a:srgbClr val="374151"/>
                </a:solidFill>
                <a:effectLst/>
                <a:latin typeface="Söhne"/>
              </a:rPr>
              <a:t>Versioning and Evolution:</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1BF9094-9445-4143-9830-CD39B2514866}" type="slidenum">
              <a:rPr lang="en-US" smtClean="0"/>
              <a:t>54</a:t>
            </a:fld>
            <a:endParaRPr lang="en-US"/>
          </a:p>
        </p:txBody>
      </p:sp>
    </p:spTree>
    <p:extLst>
      <p:ext uri="{BB962C8B-B14F-4D97-AF65-F5344CB8AC3E}">
        <p14:creationId xmlns:p14="http://schemas.microsoft.com/office/powerpoint/2010/main" val="4258618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Data Migration: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Plan for data migration: If migrating from an existing SQL database, plan how to map the data and queries to the </a:t>
            </a:r>
            <a:r>
              <a:rPr lang="en-US" b="0" i="0" dirty="0" err="1">
                <a:solidFill>
                  <a:srgbClr val="374151"/>
                </a:solidFill>
                <a:effectLst/>
                <a:latin typeface="Söhne"/>
              </a:rPr>
              <a:t>CosmosDB</a:t>
            </a:r>
            <a:r>
              <a:rPr lang="en-US" b="0" i="0" dirty="0">
                <a:solidFill>
                  <a:srgbClr val="374151"/>
                </a:solidFill>
                <a:effectLst/>
                <a:latin typeface="Söhne"/>
              </a:rPr>
              <a:t> SQL API.</a:t>
            </a:r>
          </a:p>
        </p:txBody>
      </p:sp>
      <p:sp>
        <p:nvSpPr>
          <p:cNvPr id="4" name="Slide Number Placeholder 3"/>
          <p:cNvSpPr>
            <a:spLocks noGrp="1"/>
          </p:cNvSpPr>
          <p:nvPr>
            <p:ph type="sldNum" sz="quarter" idx="5"/>
          </p:nvPr>
        </p:nvSpPr>
        <p:spPr/>
        <p:txBody>
          <a:bodyPr/>
          <a:lstStyle/>
          <a:p>
            <a:fld id="{31BF9094-9445-4143-9830-CD39B2514866}" type="slidenum">
              <a:rPr lang="en-US" smtClean="0"/>
              <a:t>55</a:t>
            </a:fld>
            <a:endParaRPr lang="en-US"/>
          </a:p>
        </p:txBody>
      </p:sp>
    </p:spTree>
    <p:extLst>
      <p:ext uri="{BB962C8B-B14F-4D97-AF65-F5344CB8AC3E}">
        <p14:creationId xmlns:p14="http://schemas.microsoft.com/office/powerpoint/2010/main" val="1717618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Versioning and Evolution: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Plan for document versioning: Design your documents to accommodate future schema changes and evolution.</a:t>
            </a:r>
          </a:p>
        </p:txBody>
      </p:sp>
      <p:sp>
        <p:nvSpPr>
          <p:cNvPr id="4" name="Slide Number Placeholder 3"/>
          <p:cNvSpPr>
            <a:spLocks noGrp="1"/>
          </p:cNvSpPr>
          <p:nvPr>
            <p:ph type="sldNum" sz="quarter" idx="5"/>
          </p:nvPr>
        </p:nvSpPr>
        <p:spPr/>
        <p:txBody>
          <a:bodyPr/>
          <a:lstStyle/>
          <a:p>
            <a:fld id="{31BF9094-9445-4143-9830-CD39B2514866}" type="slidenum">
              <a:rPr lang="en-US" smtClean="0"/>
              <a:t>56</a:t>
            </a:fld>
            <a:endParaRPr lang="en-US"/>
          </a:p>
        </p:txBody>
      </p:sp>
    </p:spTree>
    <p:extLst>
      <p:ext uri="{BB962C8B-B14F-4D97-AF65-F5344CB8AC3E}">
        <p14:creationId xmlns:p14="http://schemas.microsoft.com/office/powerpoint/2010/main" val="318892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Foundation Rule — </a:t>
            </a:r>
            <a:r>
              <a:rPr lang="en-US" b="0" u="none" dirty="0"/>
              <a:t>For any system that is advertised as, or claim to be, a relational data base management system, that system must be able to manage databases entirely through its relational capabilities</a:t>
            </a:r>
            <a:endParaRPr lang="en-US" b="1" u="sng" dirty="0"/>
          </a:p>
          <a:p>
            <a:endParaRPr lang="en-US" dirty="0"/>
          </a:p>
          <a:p>
            <a:r>
              <a:rPr lang="en-US" dirty="0"/>
              <a:t>1: Information Rule — </a:t>
            </a:r>
            <a:r>
              <a:rPr lang="en-US" b="0" i="0" dirty="0">
                <a:solidFill>
                  <a:srgbClr val="000000"/>
                </a:solidFill>
                <a:effectLst/>
                <a:latin typeface="Arial" panose="020B0604020202020204" pitchFamily="34" charset="0"/>
              </a:rPr>
              <a:t>The data stored in a database, may it be user data or metadata, must be a value of some table cell. Everything in a database must be stored in a table format.</a:t>
            </a:r>
          </a:p>
          <a:p>
            <a:endParaRPr lang="en-US" b="0" i="0" dirty="0">
              <a:solidFill>
                <a:srgbClr val="000000"/>
              </a:solidFill>
              <a:effectLst/>
              <a:latin typeface="Arial" panose="020B0604020202020204" pitchFamily="34" charset="0"/>
            </a:endParaRPr>
          </a:p>
          <a:p>
            <a:pPr algn="just"/>
            <a:r>
              <a:rPr lang="en-US" dirty="0"/>
              <a:t>2: Guaranteed Access — </a:t>
            </a:r>
            <a:r>
              <a:rPr lang="en-US" b="0" i="0" dirty="0">
                <a:solidFill>
                  <a:srgbClr val="000000"/>
                </a:solidFill>
                <a:effectLst/>
                <a:latin typeface="Arial" panose="020B0604020202020204" pitchFamily="34" charset="0"/>
              </a:rPr>
              <a:t>Each </a:t>
            </a:r>
            <a:r>
              <a:rPr lang="en-US" b="0" u="none" dirty="0"/>
              <a:t>and every datum (atomic value) in a relational database is guaranteed to be logically accessible by restoring to a combination of table name, primary key value, and column name.</a:t>
            </a:r>
            <a:endParaRPr lang="en-US" b="1" u="sng" dirty="0"/>
          </a:p>
          <a:p>
            <a:endParaRPr lang="en-US" dirty="0"/>
          </a:p>
          <a:p>
            <a:r>
              <a:rPr lang="en-US" dirty="0"/>
              <a:t>3; Systematic treatment of NULL values — </a:t>
            </a:r>
            <a:r>
              <a:rPr lang="en-US" b="0" i="0" dirty="0">
                <a:solidFill>
                  <a:srgbClr val="000000"/>
                </a:solidFill>
                <a:effectLst/>
                <a:latin typeface="Arial" panose="020B0604020202020204" pitchFamily="34" charset="0"/>
              </a:rPr>
              <a:t>The NULL values in a database must be given a systematic and uniform treatment. This is a very important rule because a NULL can be interpreted as one the following − data is missing, data is not known, or data is not applicable.</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4: Active Online Catalog — The structure description of the entire database must be stored in an online catalog, known as </a:t>
            </a:r>
            <a:r>
              <a:rPr lang="en-US" b="1" i="0" dirty="0">
                <a:solidFill>
                  <a:srgbClr val="000000"/>
                </a:solidFill>
                <a:effectLst/>
                <a:latin typeface="Arial" panose="020B0604020202020204" pitchFamily="34" charset="0"/>
              </a:rPr>
              <a:t>data dictionary</a:t>
            </a:r>
            <a:r>
              <a:rPr lang="en-US" b="0" i="0" dirty="0">
                <a:solidFill>
                  <a:srgbClr val="000000"/>
                </a:solidFill>
                <a:effectLst/>
                <a:latin typeface="Arial" panose="020B0604020202020204" pitchFamily="34" charset="0"/>
              </a:rPr>
              <a:t>, which can be accessed by authorized users. Users can use the same query language to access the catalog which they use to access the database itself.</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5: Comprehensive data sublanguage —  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endParaRPr lang="en-US" b="0" i="0" dirty="0">
              <a:solidFill>
                <a:srgbClr val="000000"/>
              </a:solidFill>
              <a:effectLst/>
              <a:latin typeface="Arial" panose="020B0604020202020204" pitchFamily="34" charset="0"/>
            </a:endParaRPr>
          </a:p>
          <a:p>
            <a:pPr algn="just"/>
            <a:r>
              <a:rPr lang="en-US" b="0" i="0" dirty="0">
                <a:solidFill>
                  <a:srgbClr val="000000"/>
                </a:solidFill>
                <a:effectLst/>
                <a:latin typeface="Arial" panose="020B0604020202020204" pitchFamily="34" charset="0"/>
              </a:rPr>
              <a:t>6: View Updating — All the views of a database, which can theoretically be updated, must also be updatable by the system.</a:t>
            </a:r>
          </a:p>
          <a:p>
            <a:pPr algn="just"/>
            <a:endParaRPr lang="en-US" b="0" i="0" dirty="0">
              <a:solidFill>
                <a:srgbClr val="000000"/>
              </a:solidFill>
              <a:effectLst/>
              <a:latin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7: Possible for high-level insert, update, and delete — A database must support high-level insertion, update, and deletion. This must not be limited to a single row, that is, it must also support union, intersection and minus operations to yield sets of data records.</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8: Physical data independence — </a:t>
            </a:r>
            <a:r>
              <a:rPr lang="en-US" b="0" i="0" dirty="0">
                <a:solidFill>
                  <a:srgbClr val="000000"/>
                </a:solidFill>
                <a:effectLst/>
                <a:latin typeface="Arial" panose="020B0604020202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9: Logic data independence — </a:t>
            </a:r>
            <a:r>
              <a:rPr lang="en-US" b="0" i="0" dirty="0">
                <a:solidFill>
                  <a:srgbClr val="000000"/>
                </a:solidFill>
                <a:effectLst/>
                <a:latin typeface="Arial" panose="020B0604020202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10: Integrity Independence — </a:t>
            </a:r>
            <a:r>
              <a:rPr lang="en-US" b="0" i="0" dirty="0">
                <a:solidFill>
                  <a:srgbClr val="000000"/>
                </a:solidFill>
                <a:effectLst/>
                <a:latin typeface="Arial" panose="020B0604020202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11: Distribution Independence — </a:t>
            </a:r>
            <a:r>
              <a:rPr lang="en-US" b="0" i="0" dirty="0">
                <a:solidFill>
                  <a:srgbClr val="000000"/>
                </a:solidFill>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dirty="0"/>
          </a:p>
          <a:p>
            <a:pPr algn="just"/>
            <a:r>
              <a:rPr lang="en-US" dirty="0"/>
              <a:t>12: </a:t>
            </a:r>
            <a:r>
              <a:rPr lang="en-US" dirty="0" err="1"/>
              <a:t>Nonsubversion</a:t>
            </a:r>
            <a:r>
              <a:rPr lang="en-US" dirty="0"/>
              <a:t> Rule — If a system has an interface that provides access to low-level records, then the interface must not be able to subvert the system and bypass security and integrity constraints.</a:t>
            </a:r>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59</a:t>
            </a:fld>
            <a:endParaRPr lang="en-US"/>
          </a:p>
        </p:txBody>
      </p:sp>
    </p:spTree>
    <p:extLst>
      <p:ext uri="{BB962C8B-B14F-4D97-AF65-F5344CB8AC3E}">
        <p14:creationId xmlns:p14="http://schemas.microsoft.com/office/powerpoint/2010/main" val="2091216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44599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2853812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A717-82BF-9A46-8E1F-1B3228D92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E18DF-60EA-C41F-9F8D-D8E1874FA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CE670E-B750-3745-9983-871BE4E904E2}"/>
              </a:ext>
            </a:extLst>
          </p:cNvPr>
          <p:cNvSpPr>
            <a:spLocks noGrp="1"/>
          </p:cNvSpPr>
          <p:nvPr>
            <p:ph type="dt" sz="half" idx="10"/>
          </p:nvPr>
        </p:nvSpPr>
        <p:spPr/>
        <p:txBody>
          <a:bodyPr/>
          <a:lstStyle/>
          <a:p>
            <a:fld id="{5EC83F9A-A1EF-3E43-92E0-D395641BD1C2}" type="datetimeFigureOut">
              <a:rPr lang="en-US" smtClean="0"/>
              <a:t>8/28/2023</a:t>
            </a:fld>
            <a:endParaRPr lang="en-US"/>
          </a:p>
        </p:txBody>
      </p:sp>
      <p:sp>
        <p:nvSpPr>
          <p:cNvPr id="5" name="Footer Placeholder 4">
            <a:extLst>
              <a:ext uri="{FF2B5EF4-FFF2-40B4-BE49-F238E27FC236}">
                <a16:creationId xmlns:a16="http://schemas.microsoft.com/office/drawing/2014/main" id="{A360DC97-7D33-B072-E657-10728A4B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93B5B-CEA2-4FE1-CA60-97645F5040FE}"/>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999201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74B0-9369-C252-3E6F-6B27E4CD84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4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80" r:id="rId1"/>
    <p:sldLayoutId id="2147483650" r:id="rId2"/>
    <p:sldLayoutId id="2147483651" r:id="rId3"/>
    <p:sldLayoutId id="2147483652" r:id="rId4"/>
    <p:sldLayoutId id="2147483653" r:id="rId5"/>
    <p:sldLayoutId id="2147483682"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210258"/>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B1A837-BE04-150B-EE86-69B9A840B2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AC4216-119A-2597-2E00-71F168CA6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7DEE3F-4B5C-BF39-6570-6ED45D869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83F9A-A1EF-3E43-92E0-D395641BD1C2}" type="datetimeFigureOut">
              <a:rPr lang="en-US" smtClean="0"/>
              <a:t>8/28/2023</a:t>
            </a:fld>
            <a:endParaRPr lang="en-US"/>
          </a:p>
        </p:txBody>
      </p:sp>
      <p:sp>
        <p:nvSpPr>
          <p:cNvPr id="5" name="Footer Placeholder 4">
            <a:extLst>
              <a:ext uri="{FF2B5EF4-FFF2-40B4-BE49-F238E27FC236}">
                <a16:creationId xmlns:a16="http://schemas.microsoft.com/office/drawing/2014/main" id="{0278FE7B-EC5C-07CD-B0C4-6BEA8CAF84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8B9D0E-FD16-114B-C184-43F00A73A2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6FEB6-7F69-0045-BD9B-4125644844F9}" type="slidenum">
              <a:rPr lang="en-US" smtClean="0"/>
              <a:t>‹#›</a:t>
            </a:fld>
            <a:endParaRPr lang="en-US"/>
          </a:p>
        </p:txBody>
      </p:sp>
    </p:spTree>
    <p:extLst>
      <p:ext uri="{BB962C8B-B14F-4D97-AF65-F5344CB8AC3E}">
        <p14:creationId xmlns:p14="http://schemas.microsoft.com/office/powerpoint/2010/main" val="123613664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A2E78-0E59-73B5-3946-DD52F5A534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A6D4B69-D7FB-270F-439C-BFFA1C392D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1C150E6-F2E3-99BA-FE35-2C89831474E6}"/>
              </a:ext>
            </a:extLst>
          </p:cNvPr>
          <p:cNvSpPr>
            <a:spLocks noGrp="1"/>
          </p:cNvSpPr>
          <p:nvPr>
            <p:ph type="ftr" sz="quarter" idx="3"/>
          </p:nvPr>
        </p:nvSpPr>
        <p:spPr>
          <a:xfrm>
            <a:off x="3581400" y="6391595"/>
            <a:ext cx="50291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File New: Build a Event-Driven Architected Microservice from Scratch</a:t>
            </a:r>
          </a:p>
        </p:txBody>
      </p:sp>
      <p:pic>
        <p:nvPicPr>
          <p:cNvPr id="7" name="Picture 6">
            <a:extLst>
              <a:ext uri="{FF2B5EF4-FFF2-40B4-BE49-F238E27FC236}">
                <a16:creationId xmlns:a16="http://schemas.microsoft.com/office/drawing/2014/main" id="{B6FD07DB-2693-5B0E-A574-778EB1A00B0E}"/>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8" name="Picture 7">
            <a:extLst>
              <a:ext uri="{FF2B5EF4-FFF2-40B4-BE49-F238E27FC236}">
                <a16:creationId xmlns:a16="http://schemas.microsoft.com/office/drawing/2014/main" id="{06790156-E5E3-C8EC-2AD5-823AE1B9CC44}"/>
              </a:ext>
            </a:extLst>
          </p:cNvPr>
          <p:cNvPicPr>
            <a:picLocks noChangeAspect="1"/>
          </p:cNvPicPr>
          <p:nvPr userDrawn="1"/>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4193661891"/>
      </p:ext>
    </p:extLst>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rgbClr val="3399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bin"/><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3.bin"/><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1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5.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79.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4654469"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130480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4654469" y="259274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8004135"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4654470" y="3658233"/>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8004135" y="365823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1304805" y="4855344"/>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4654470" y="4809297"/>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8004135" y="480929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1304806"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4654470"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8004135"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
        <p:nvSpPr>
          <p:cNvPr id="16" name="Rectangle: Rounded Corners 15">
            <a:extLst>
              <a:ext uri="{FF2B5EF4-FFF2-40B4-BE49-F238E27FC236}">
                <a16:creationId xmlns:a16="http://schemas.microsoft.com/office/drawing/2014/main" id="{AE581BF8-8F19-4578-A024-D1D4605F86DE}"/>
              </a:ext>
            </a:extLst>
          </p:cNvPr>
          <p:cNvSpPr/>
          <p:nvPr/>
        </p:nvSpPr>
        <p:spPr>
          <a:xfrm>
            <a:off x="1304813" y="367942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Active Online Catalog</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1936EF-6424-600B-FBBA-E13FA294DB13}"/>
              </a:ext>
            </a:extLst>
          </p:cNvPr>
          <p:cNvSpPr txBox="1"/>
          <p:nvPr/>
        </p:nvSpPr>
        <p:spPr>
          <a:xfrm>
            <a:off x="1197741" y="281251"/>
            <a:ext cx="6435480" cy="769441"/>
          </a:xfrm>
          <a:prstGeom prst="rect">
            <a:avLst/>
          </a:prstGeom>
          <a:noFill/>
        </p:spPr>
        <p:txBody>
          <a:bodyPr wrap="none" rtlCol="0">
            <a:spAutoFit/>
          </a:bodyPr>
          <a:lstStyle/>
          <a:p>
            <a:r>
              <a:rPr lang="en-US" sz="4400" dirty="0"/>
              <a:t>Thank you to our sponsors!</a:t>
            </a:r>
          </a:p>
        </p:txBody>
      </p:sp>
      <p:pic>
        <p:nvPicPr>
          <p:cNvPr id="6" name="Picture 5" descr="A red and grey logo&#10;&#10;Description automatically generated">
            <a:extLst>
              <a:ext uri="{FF2B5EF4-FFF2-40B4-BE49-F238E27FC236}">
                <a16:creationId xmlns:a16="http://schemas.microsoft.com/office/drawing/2014/main" id="{E5CDBBBF-219C-ABCB-8D28-4DF0FAAAA6F5}"/>
              </a:ext>
            </a:extLst>
          </p:cNvPr>
          <p:cNvPicPr>
            <a:picLocks noChangeAspect="1"/>
          </p:cNvPicPr>
          <p:nvPr/>
        </p:nvPicPr>
        <p:blipFill>
          <a:blip r:embed="rId2"/>
          <a:stretch>
            <a:fillRect/>
          </a:stretch>
        </p:blipFill>
        <p:spPr>
          <a:xfrm>
            <a:off x="9020432" y="162117"/>
            <a:ext cx="2516659" cy="1574023"/>
          </a:xfrm>
          <a:prstGeom prst="rect">
            <a:avLst/>
          </a:prstGeom>
        </p:spPr>
      </p:pic>
      <p:pic>
        <p:nvPicPr>
          <p:cNvPr id="8" name="Picture 7" descr="A black circle with white text and green text&#10;&#10;Description automatically generated">
            <a:extLst>
              <a:ext uri="{FF2B5EF4-FFF2-40B4-BE49-F238E27FC236}">
                <a16:creationId xmlns:a16="http://schemas.microsoft.com/office/drawing/2014/main" id="{D7E290D7-C1A3-180C-F9A9-274E9C12B398}"/>
              </a:ext>
            </a:extLst>
          </p:cNvPr>
          <p:cNvPicPr>
            <a:picLocks noChangeAspect="1"/>
          </p:cNvPicPr>
          <p:nvPr/>
        </p:nvPicPr>
        <p:blipFill>
          <a:blip r:embed="rId3"/>
          <a:stretch>
            <a:fillRect/>
          </a:stretch>
        </p:blipFill>
        <p:spPr>
          <a:xfrm>
            <a:off x="671679" y="1458653"/>
            <a:ext cx="2108669" cy="1488472"/>
          </a:xfrm>
          <a:prstGeom prst="rect">
            <a:avLst/>
          </a:prstGeom>
        </p:spPr>
      </p:pic>
      <p:pic>
        <p:nvPicPr>
          <p:cNvPr id="9" name="Picture 8">
            <a:extLst>
              <a:ext uri="{FF2B5EF4-FFF2-40B4-BE49-F238E27FC236}">
                <a16:creationId xmlns:a16="http://schemas.microsoft.com/office/drawing/2014/main" id="{4283363E-FA38-37CD-C61F-402542EBFFC4}"/>
              </a:ext>
            </a:extLst>
          </p:cNvPr>
          <p:cNvPicPr>
            <a:picLocks noChangeAspect="1"/>
          </p:cNvPicPr>
          <p:nvPr/>
        </p:nvPicPr>
        <p:blipFill>
          <a:blip r:embed="rId4"/>
          <a:stretch>
            <a:fillRect/>
          </a:stretch>
        </p:blipFill>
        <p:spPr>
          <a:xfrm>
            <a:off x="2768241" y="1321740"/>
            <a:ext cx="2219941" cy="1672928"/>
          </a:xfrm>
          <a:prstGeom prst="rect">
            <a:avLst/>
          </a:prstGeom>
        </p:spPr>
      </p:pic>
      <p:pic>
        <p:nvPicPr>
          <p:cNvPr id="15" name="Picture 14" descr="A black background with blue and red text&#10;&#10;Description automatically generated">
            <a:extLst>
              <a:ext uri="{FF2B5EF4-FFF2-40B4-BE49-F238E27FC236}">
                <a16:creationId xmlns:a16="http://schemas.microsoft.com/office/drawing/2014/main" id="{A4F1F489-B2BA-E9D8-8634-640461C7842F}"/>
              </a:ext>
            </a:extLst>
          </p:cNvPr>
          <p:cNvPicPr>
            <a:picLocks noChangeAspect="1"/>
          </p:cNvPicPr>
          <p:nvPr/>
        </p:nvPicPr>
        <p:blipFill>
          <a:blip r:embed="rId5"/>
          <a:stretch>
            <a:fillRect/>
          </a:stretch>
        </p:blipFill>
        <p:spPr>
          <a:xfrm>
            <a:off x="4620552" y="962050"/>
            <a:ext cx="3365754" cy="2536725"/>
          </a:xfrm>
          <a:prstGeom prst="rect">
            <a:avLst/>
          </a:prstGeom>
        </p:spPr>
      </p:pic>
      <p:pic>
        <p:nvPicPr>
          <p:cNvPr id="17" name="Picture 16" descr="A logo of a company&#10;&#10;Description automatically generated">
            <a:extLst>
              <a:ext uri="{FF2B5EF4-FFF2-40B4-BE49-F238E27FC236}">
                <a16:creationId xmlns:a16="http://schemas.microsoft.com/office/drawing/2014/main" id="{C5827BDF-E890-6747-32B0-A06997BC5FBA}"/>
              </a:ext>
            </a:extLst>
          </p:cNvPr>
          <p:cNvPicPr>
            <a:picLocks noChangeAspect="1"/>
          </p:cNvPicPr>
          <p:nvPr/>
        </p:nvPicPr>
        <p:blipFill>
          <a:blip r:embed="rId6"/>
          <a:stretch>
            <a:fillRect/>
          </a:stretch>
        </p:blipFill>
        <p:spPr>
          <a:xfrm>
            <a:off x="7568002" y="2617133"/>
            <a:ext cx="2174481" cy="1633366"/>
          </a:xfrm>
          <a:prstGeom prst="rect">
            <a:avLst/>
          </a:prstGeom>
        </p:spPr>
      </p:pic>
      <p:pic>
        <p:nvPicPr>
          <p:cNvPr id="19" name="Picture 18" descr="A blue and white logo&#10;&#10;Description automatically generated">
            <a:extLst>
              <a:ext uri="{FF2B5EF4-FFF2-40B4-BE49-F238E27FC236}">
                <a16:creationId xmlns:a16="http://schemas.microsoft.com/office/drawing/2014/main" id="{22EC6751-74BD-CBD0-B324-C5ED86B7249B}"/>
              </a:ext>
            </a:extLst>
          </p:cNvPr>
          <p:cNvPicPr>
            <a:picLocks noChangeAspect="1"/>
          </p:cNvPicPr>
          <p:nvPr/>
        </p:nvPicPr>
        <p:blipFill>
          <a:blip r:embed="rId7"/>
          <a:stretch>
            <a:fillRect/>
          </a:stretch>
        </p:blipFill>
        <p:spPr>
          <a:xfrm>
            <a:off x="805429" y="2786644"/>
            <a:ext cx="1974919" cy="1488472"/>
          </a:xfrm>
          <a:prstGeom prst="rect">
            <a:avLst/>
          </a:prstGeom>
        </p:spPr>
      </p:pic>
      <p:pic>
        <p:nvPicPr>
          <p:cNvPr id="21" name="Picture 20" descr="A black and red logo&#10;&#10;Description automatically generated">
            <a:extLst>
              <a:ext uri="{FF2B5EF4-FFF2-40B4-BE49-F238E27FC236}">
                <a16:creationId xmlns:a16="http://schemas.microsoft.com/office/drawing/2014/main" id="{BC0A3B4C-FECE-DA4A-F1A3-A6371F825B40}"/>
              </a:ext>
            </a:extLst>
          </p:cNvPr>
          <p:cNvPicPr>
            <a:picLocks noChangeAspect="1"/>
          </p:cNvPicPr>
          <p:nvPr/>
        </p:nvPicPr>
        <p:blipFill>
          <a:blip r:embed="rId8"/>
          <a:stretch>
            <a:fillRect/>
          </a:stretch>
        </p:blipFill>
        <p:spPr>
          <a:xfrm>
            <a:off x="7523449" y="1278949"/>
            <a:ext cx="2402020" cy="1810372"/>
          </a:xfrm>
          <a:prstGeom prst="rect">
            <a:avLst/>
          </a:prstGeom>
        </p:spPr>
      </p:pic>
      <p:pic>
        <p:nvPicPr>
          <p:cNvPr id="23" name="Picture 22" descr="A logo with blue text&#10;&#10;Description automatically generated">
            <a:extLst>
              <a:ext uri="{FF2B5EF4-FFF2-40B4-BE49-F238E27FC236}">
                <a16:creationId xmlns:a16="http://schemas.microsoft.com/office/drawing/2014/main" id="{35A38CBE-441A-D4AE-0B27-F21470A4BEC4}"/>
              </a:ext>
            </a:extLst>
          </p:cNvPr>
          <p:cNvPicPr>
            <a:picLocks noChangeAspect="1"/>
          </p:cNvPicPr>
          <p:nvPr/>
        </p:nvPicPr>
        <p:blipFill>
          <a:blip r:embed="rId9"/>
          <a:stretch>
            <a:fillRect/>
          </a:stretch>
        </p:blipFill>
        <p:spPr>
          <a:xfrm>
            <a:off x="2856488" y="2698267"/>
            <a:ext cx="2219658" cy="1672928"/>
          </a:xfrm>
          <a:prstGeom prst="rect">
            <a:avLst/>
          </a:prstGeom>
        </p:spPr>
      </p:pic>
      <p:pic>
        <p:nvPicPr>
          <p:cNvPr id="25" name="Picture 24" descr="A red line on a black background&#10;&#10;Description automatically generated">
            <a:extLst>
              <a:ext uri="{FF2B5EF4-FFF2-40B4-BE49-F238E27FC236}">
                <a16:creationId xmlns:a16="http://schemas.microsoft.com/office/drawing/2014/main" id="{314FB13C-38D7-6AEE-DE65-616CBF4F4C69}"/>
              </a:ext>
            </a:extLst>
          </p:cNvPr>
          <p:cNvPicPr>
            <a:picLocks noChangeAspect="1"/>
          </p:cNvPicPr>
          <p:nvPr/>
        </p:nvPicPr>
        <p:blipFill>
          <a:blip r:embed="rId10"/>
          <a:stretch>
            <a:fillRect/>
          </a:stretch>
        </p:blipFill>
        <p:spPr>
          <a:xfrm>
            <a:off x="605867" y="4087813"/>
            <a:ext cx="2174481" cy="1633366"/>
          </a:xfrm>
          <a:prstGeom prst="rect">
            <a:avLst/>
          </a:prstGeom>
        </p:spPr>
      </p:pic>
      <p:pic>
        <p:nvPicPr>
          <p:cNvPr id="27" name="Picture 26" descr="A white rectangular sign with red text&#10;&#10;Description automatically generated">
            <a:extLst>
              <a:ext uri="{FF2B5EF4-FFF2-40B4-BE49-F238E27FC236}">
                <a16:creationId xmlns:a16="http://schemas.microsoft.com/office/drawing/2014/main" id="{F777D610-4BD4-9CD2-32EE-F8DC7BE1C760}"/>
              </a:ext>
            </a:extLst>
          </p:cNvPr>
          <p:cNvPicPr>
            <a:picLocks noChangeAspect="1"/>
          </p:cNvPicPr>
          <p:nvPr/>
        </p:nvPicPr>
        <p:blipFill>
          <a:blip r:embed="rId11"/>
          <a:stretch>
            <a:fillRect/>
          </a:stretch>
        </p:blipFill>
        <p:spPr>
          <a:xfrm>
            <a:off x="5362336" y="2786644"/>
            <a:ext cx="1771487" cy="1334738"/>
          </a:xfrm>
          <a:prstGeom prst="rect">
            <a:avLst/>
          </a:prstGeom>
        </p:spPr>
      </p:pic>
      <p:pic>
        <p:nvPicPr>
          <p:cNvPr id="29" name="Picture 28" descr="A logo with blue and orange lines&#10;&#10;Description automatically generated">
            <a:extLst>
              <a:ext uri="{FF2B5EF4-FFF2-40B4-BE49-F238E27FC236}">
                <a16:creationId xmlns:a16="http://schemas.microsoft.com/office/drawing/2014/main" id="{901B08E9-D9F7-91F9-041E-9B1D3770E92F}"/>
              </a:ext>
            </a:extLst>
          </p:cNvPr>
          <p:cNvPicPr>
            <a:picLocks noChangeAspect="1"/>
          </p:cNvPicPr>
          <p:nvPr/>
        </p:nvPicPr>
        <p:blipFill>
          <a:blip r:embed="rId12"/>
          <a:stretch>
            <a:fillRect/>
          </a:stretch>
        </p:blipFill>
        <p:spPr>
          <a:xfrm>
            <a:off x="3096931" y="4171265"/>
            <a:ext cx="1903924" cy="1432953"/>
          </a:xfrm>
          <a:prstGeom prst="rect">
            <a:avLst/>
          </a:prstGeom>
        </p:spPr>
      </p:pic>
      <p:pic>
        <p:nvPicPr>
          <p:cNvPr id="30" name="Picture 29">
            <a:extLst>
              <a:ext uri="{FF2B5EF4-FFF2-40B4-BE49-F238E27FC236}">
                <a16:creationId xmlns:a16="http://schemas.microsoft.com/office/drawing/2014/main" id="{551943B9-2AFF-5459-F1E7-7A80D98DB1EE}"/>
              </a:ext>
            </a:extLst>
          </p:cNvPr>
          <p:cNvPicPr>
            <a:picLocks noChangeAspect="1"/>
          </p:cNvPicPr>
          <p:nvPr/>
        </p:nvPicPr>
        <p:blipFill>
          <a:blip r:embed="rId13"/>
          <a:stretch>
            <a:fillRect/>
          </a:stretch>
        </p:blipFill>
        <p:spPr>
          <a:xfrm>
            <a:off x="5551144" y="4171265"/>
            <a:ext cx="1771170" cy="1334738"/>
          </a:xfrm>
          <a:prstGeom prst="rect">
            <a:avLst/>
          </a:prstGeom>
        </p:spPr>
      </p:pic>
      <p:pic>
        <p:nvPicPr>
          <p:cNvPr id="32" name="Picture 31" descr="A black background with a logo&#10;&#10;Description automatically generated">
            <a:extLst>
              <a:ext uri="{FF2B5EF4-FFF2-40B4-BE49-F238E27FC236}">
                <a16:creationId xmlns:a16="http://schemas.microsoft.com/office/drawing/2014/main" id="{6717C7A1-15FA-F82D-ECE4-71CA0B17434A}"/>
              </a:ext>
            </a:extLst>
          </p:cNvPr>
          <p:cNvPicPr>
            <a:picLocks noChangeAspect="1"/>
          </p:cNvPicPr>
          <p:nvPr/>
        </p:nvPicPr>
        <p:blipFill>
          <a:blip r:embed="rId14"/>
          <a:stretch>
            <a:fillRect/>
          </a:stretch>
        </p:blipFill>
        <p:spPr>
          <a:xfrm>
            <a:off x="9410562" y="2414541"/>
            <a:ext cx="2781438" cy="2096334"/>
          </a:xfrm>
          <a:prstGeom prst="rect">
            <a:avLst/>
          </a:prstGeom>
        </p:spPr>
      </p:pic>
      <p:pic>
        <p:nvPicPr>
          <p:cNvPr id="34" name="Picture 33" descr="A logo of a company&#10;&#10;Description automatically generated">
            <a:extLst>
              <a:ext uri="{FF2B5EF4-FFF2-40B4-BE49-F238E27FC236}">
                <a16:creationId xmlns:a16="http://schemas.microsoft.com/office/drawing/2014/main" id="{E281D319-5DC9-B993-E59D-3D9ED167772C}"/>
              </a:ext>
            </a:extLst>
          </p:cNvPr>
          <p:cNvPicPr>
            <a:picLocks noChangeAspect="1"/>
          </p:cNvPicPr>
          <p:nvPr/>
        </p:nvPicPr>
        <p:blipFill>
          <a:blip r:embed="rId15"/>
          <a:stretch>
            <a:fillRect/>
          </a:stretch>
        </p:blipFill>
        <p:spPr>
          <a:xfrm>
            <a:off x="7188780" y="4053815"/>
            <a:ext cx="2549032" cy="1432954"/>
          </a:xfrm>
          <a:prstGeom prst="rect">
            <a:avLst/>
          </a:prstGeom>
        </p:spPr>
      </p:pic>
      <p:pic>
        <p:nvPicPr>
          <p:cNvPr id="35" name="Picture 34">
            <a:extLst>
              <a:ext uri="{FF2B5EF4-FFF2-40B4-BE49-F238E27FC236}">
                <a16:creationId xmlns:a16="http://schemas.microsoft.com/office/drawing/2014/main" id="{70F5C98D-86DB-276F-8572-71E93C6B2BC3}"/>
              </a:ext>
            </a:extLst>
          </p:cNvPr>
          <p:cNvPicPr>
            <a:picLocks noChangeAspect="1"/>
          </p:cNvPicPr>
          <p:nvPr/>
        </p:nvPicPr>
        <p:blipFill>
          <a:blip r:embed="rId16"/>
          <a:stretch>
            <a:fillRect/>
          </a:stretch>
        </p:blipFill>
        <p:spPr>
          <a:xfrm>
            <a:off x="9924090" y="4026258"/>
            <a:ext cx="1901500" cy="1432954"/>
          </a:xfrm>
          <a:prstGeom prst="rect">
            <a:avLst/>
          </a:prstGeom>
        </p:spPr>
      </p:pic>
    </p:spTree>
    <p:extLst>
      <p:ext uri="{BB962C8B-B14F-4D97-AF65-F5344CB8AC3E}">
        <p14:creationId xmlns:p14="http://schemas.microsoft.com/office/powerpoint/2010/main" val="263275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205679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43910" y="1710851"/>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31285" y="1821688"/>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2507762"/>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084038"/>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0521" y="3800371"/>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3446" y="4438491"/>
            <a:ext cx="445655" cy="445655"/>
          </a:xfrm>
          <a:prstGeom prst="rect">
            <a:avLst/>
          </a:prstGeom>
        </p:spPr>
      </p:pic>
      <p:pic>
        <p:nvPicPr>
          <p:cNvPr id="10" name="Picture 9">
            <a:extLst>
              <a:ext uri="{FF2B5EF4-FFF2-40B4-BE49-F238E27FC236}">
                <a16:creationId xmlns:a16="http://schemas.microsoft.com/office/drawing/2014/main" id="{61B4E555-195F-7CE0-5297-F205F4EDD9C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891914"/>
            <a:ext cx="1520497" cy="1491403"/>
          </a:xfrm>
          <a:prstGeom prst="rect">
            <a:avLst/>
          </a:prstGeom>
        </p:spPr>
      </p:pic>
    </p:spTree>
    <p:extLst>
      <p:ext uri="{BB962C8B-B14F-4D97-AF65-F5344CB8AC3E}">
        <p14:creationId xmlns:p14="http://schemas.microsoft.com/office/powerpoint/2010/main" val="451912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
        <p:nvSpPr>
          <p:cNvPr id="5" name="TextBox 4">
            <a:extLst>
              <a:ext uri="{FF2B5EF4-FFF2-40B4-BE49-F238E27FC236}">
                <a16:creationId xmlns:a16="http://schemas.microsoft.com/office/drawing/2014/main" id="{E62C701D-1B68-4FA4-8E93-84C7436B3ED9}"/>
              </a:ext>
            </a:extLst>
          </p:cNvPr>
          <p:cNvSpPr txBox="1"/>
          <p:nvPr/>
        </p:nvSpPr>
        <p:spPr>
          <a:xfrm>
            <a:off x="838200" y="4454842"/>
            <a:ext cx="6161566" cy="276999"/>
          </a:xfrm>
          <a:prstGeom prst="rect">
            <a:avLst/>
          </a:prstGeom>
          <a:noFill/>
        </p:spPr>
        <p:txBody>
          <a:bodyPr wrap="square">
            <a:spAutoFit/>
          </a:bodyPr>
          <a:lstStyle/>
          <a:p>
            <a:r>
              <a:rPr lang="en-US" sz="1200" dirty="0"/>
              <a:t>Ben Scofield – NoSQL presentation at </a:t>
            </a:r>
            <a:r>
              <a:rPr lang="en-US" sz="1200" dirty="0" err="1"/>
              <a:t>CodeMash</a:t>
            </a:r>
            <a:r>
              <a:rPr lang="en-US" sz="1200" dirty="0"/>
              <a:t> 2010</a:t>
            </a:r>
          </a:p>
        </p:txBody>
      </p:sp>
    </p:spTree>
    <p:extLst>
      <p:ext uri="{BB962C8B-B14F-4D97-AF65-F5344CB8AC3E}">
        <p14:creationId xmlns:p14="http://schemas.microsoft.com/office/powerpoint/2010/main" val="69173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239272" y="462025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CustomerOrderItem</a:t>
            </a:r>
            <a:endParaRPr lang="en-US" b="1" dirty="0"/>
          </a:p>
        </p:txBody>
      </p:sp>
      <p:sp>
        <p:nvSpPr>
          <p:cNvPr id="9" name="Rectangle: Rounded Corners 8">
            <a:extLst>
              <a:ext uri="{FF2B5EF4-FFF2-40B4-BE49-F238E27FC236}">
                <a16:creationId xmlns:a16="http://schemas.microsoft.com/office/drawing/2014/main" id="{4A5426C8-A62D-EF6D-68B4-0C1D09417765}"/>
              </a:ext>
            </a:extLst>
          </p:cNvPr>
          <p:cNvSpPr/>
          <p:nvPr/>
        </p:nvSpPr>
        <p:spPr>
          <a:xfrm>
            <a:off x="2616470"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10" name="Rectangle: Rounded Corners 9">
            <a:extLst>
              <a:ext uri="{FF2B5EF4-FFF2-40B4-BE49-F238E27FC236}">
                <a16:creationId xmlns:a16="http://schemas.microsoft.com/office/drawing/2014/main" id="{AA644FFD-0E5B-2359-C1F7-8E88E2DE7DE1}"/>
              </a:ext>
            </a:extLst>
          </p:cNvPr>
          <p:cNvSpPr/>
          <p:nvPr/>
        </p:nvSpPr>
        <p:spPr>
          <a:xfrm>
            <a:off x="1434812"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11" name="Rectangle: Rounded Corners 10">
            <a:extLst>
              <a:ext uri="{FF2B5EF4-FFF2-40B4-BE49-F238E27FC236}">
                <a16:creationId xmlns:a16="http://schemas.microsoft.com/office/drawing/2014/main" id="{EA390F99-8E97-27B6-AF6C-A20F1977A91C}"/>
              </a:ext>
            </a:extLst>
          </p:cNvPr>
          <p:cNvSpPr/>
          <p:nvPr/>
        </p:nvSpPr>
        <p:spPr>
          <a:xfrm>
            <a:off x="4993668"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13" name="Rectangle: Rounded Corners 12">
            <a:extLst>
              <a:ext uri="{FF2B5EF4-FFF2-40B4-BE49-F238E27FC236}">
                <a16:creationId xmlns:a16="http://schemas.microsoft.com/office/drawing/2014/main" id="{D56742C3-217A-EC04-3E34-CBDD968FA811}"/>
              </a:ext>
            </a:extLst>
          </p:cNvPr>
          <p:cNvSpPr/>
          <p:nvPr/>
        </p:nvSpPr>
        <p:spPr>
          <a:xfrm>
            <a:off x="4993668"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14" name="Rectangle: Rounded Corners 13">
            <a:extLst>
              <a:ext uri="{FF2B5EF4-FFF2-40B4-BE49-F238E27FC236}">
                <a16:creationId xmlns:a16="http://schemas.microsoft.com/office/drawing/2014/main" id="{E5DBE7F4-FCA1-3737-CE89-379A6D674D22}"/>
              </a:ext>
            </a:extLst>
          </p:cNvPr>
          <p:cNvSpPr/>
          <p:nvPr/>
        </p:nvSpPr>
        <p:spPr>
          <a:xfrm>
            <a:off x="7370866"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5" name="Rectangle: Rounded Corners 14">
            <a:extLst>
              <a:ext uri="{FF2B5EF4-FFF2-40B4-BE49-F238E27FC236}">
                <a16:creationId xmlns:a16="http://schemas.microsoft.com/office/drawing/2014/main" id="{5FE94D95-B0ED-3BA6-975D-3E8918ECEB50}"/>
              </a:ext>
            </a:extLst>
          </p:cNvPr>
          <p:cNvSpPr/>
          <p:nvPr/>
        </p:nvSpPr>
        <p:spPr>
          <a:xfrm>
            <a:off x="7370866"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ContentType</a:t>
            </a:r>
            <a:endParaRPr lang="en-US" b="1" dirty="0"/>
          </a:p>
        </p:txBody>
      </p:sp>
      <p:sp>
        <p:nvSpPr>
          <p:cNvPr id="16" name="Rectangle: Rounded Corners 15">
            <a:extLst>
              <a:ext uri="{FF2B5EF4-FFF2-40B4-BE49-F238E27FC236}">
                <a16:creationId xmlns:a16="http://schemas.microsoft.com/office/drawing/2014/main" id="{93DEE7DA-6D2F-918A-D14D-4BD029AE39A5}"/>
              </a:ext>
            </a:extLst>
          </p:cNvPr>
          <p:cNvSpPr/>
          <p:nvPr/>
        </p:nvSpPr>
        <p:spPr>
          <a:xfrm>
            <a:off x="9748064"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ContentCopy</a:t>
            </a:r>
            <a:endParaRPr lang="en-US" b="1" dirty="0"/>
          </a:p>
        </p:txBody>
      </p:sp>
      <p:sp>
        <p:nvSpPr>
          <p:cNvPr id="17" name="Rectangle: Rounded Corners 16">
            <a:extLst>
              <a:ext uri="{FF2B5EF4-FFF2-40B4-BE49-F238E27FC236}">
                <a16:creationId xmlns:a16="http://schemas.microsoft.com/office/drawing/2014/main" id="{0FC5DBA4-2CC5-0FD0-C6C9-D829560AF042}"/>
              </a:ext>
            </a:extLst>
          </p:cNvPr>
          <p:cNvSpPr/>
          <p:nvPr/>
        </p:nvSpPr>
        <p:spPr>
          <a:xfrm>
            <a:off x="9748064"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18" name="Rectangle: Rounded Corners 17">
            <a:extLst>
              <a:ext uri="{FF2B5EF4-FFF2-40B4-BE49-F238E27FC236}">
                <a16:creationId xmlns:a16="http://schemas.microsoft.com/office/drawing/2014/main" id="{ADA0A4FE-A860-1557-9483-C6EFA0EC9EA3}"/>
              </a:ext>
            </a:extLst>
          </p:cNvPr>
          <p:cNvSpPr/>
          <p:nvPr/>
        </p:nvSpPr>
        <p:spPr>
          <a:xfrm>
            <a:off x="9748064"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a:t>
            </a:r>
          </a:p>
        </p:txBody>
      </p:sp>
      <p:sp>
        <p:nvSpPr>
          <p:cNvPr id="19" name="Rectangle: Rounded Corners 18">
            <a:extLst>
              <a:ext uri="{FF2B5EF4-FFF2-40B4-BE49-F238E27FC236}">
                <a16:creationId xmlns:a16="http://schemas.microsoft.com/office/drawing/2014/main" id="{048271C9-A504-436F-E964-E4EE60B43A49}"/>
              </a:ext>
            </a:extLst>
          </p:cNvPr>
          <p:cNvSpPr/>
          <p:nvPr/>
        </p:nvSpPr>
        <p:spPr>
          <a:xfrm>
            <a:off x="7370866"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20" name="Rectangle: Rounded Corners 19">
            <a:extLst>
              <a:ext uri="{FF2B5EF4-FFF2-40B4-BE49-F238E27FC236}">
                <a16:creationId xmlns:a16="http://schemas.microsoft.com/office/drawing/2014/main" id="{0AE14C59-C257-93B1-DCC2-9BFB9792B92A}"/>
              </a:ext>
            </a:extLst>
          </p:cNvPr>
          <p:cNvSpPr/>
          <p:nvPr/>
        </p:nvSpPr>
        <p:spPr>
          <a:xfrm>
            <a:off x="7370866"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ProductTheme</a:t>
            </a:r>
            <a:endParaRPr lang="en-US" b="1" dirty="0"/>
          </a:p>
        </p:txBody>
      </p:sp>
      <p:cxnSp>
        <p:nvCxnSpPr>
          <p:cNvPr id="22" name="Connector: Elbow 21">
            <a:extLst>
              <a:ext uri="{FF2B5EF4-FFF2-40B4-BE49-F238E27FC236}">
                <a16:creationId xmlns:a16="http://schemas.microsoft.com/office/drawing/2014/main" id="{F6934CA4-37C7-603E-9932-96EF65C2650D}"/>
              </a:ext>
            </a:extLst>
          </p:cNvPr>
          <p:cNvCxnSpPr>
            <a:stCxn id="3" idx="2"/>
            <a:endCxn id="11" idx="2"/>
          </p:cNvCxnSpPr>
          <p:nvPr/>
        </p:nvCxnSpPr>
        <p:spPr>
          <a:xfrm rot="5400000" flipH="1" flipV="1">
            <a:off x="3718800" y="2578200"/>
            <a:ext cx="3" cy="4754396"/>
          </a:xfrm>
          <a:prstGeom prst="bentConnector3">
            <a:avLst>
              <a:gd name="adj1" fmla="val -76200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8B6A9F-493F-9C6F-1DF8-843A14ACE863}"/>
              </a:ext>
            </a:extLst>
          </p:cNvPr>
          <p:cNvCxnSpPr/>
          <p:nvPr/>
        </p:nvCxnSpPr>
        <p:spPr>
          <a:xfrm flipV="1">
            <a:off x="1892299"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E4D663-ED7B-64C3-03D2-899F51CE097F}"/>
              </a:ext>
            </a:extLst>
          </p:cNvPr>
          <p:cNvCxnSpPr/>
          <p:nvPr/>
        </p:nvCxnSpPr>
        <p:spPr>
          <a:xfrm>
            <a:off x="306795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253AFE-7FBE-5AC3-B4F7-5009DCC1FBF6}"/>
              </a:ext>
            </a:extLst>
          </p:cNvPr>
          <p:cNvCxnSpPr/>
          <p:nvPr/>
        </p:nvCxnSpPr>
        <p:spPr>
          <a:xfrm>
            <a:off x="6603636"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CDE26C-1320-5722-AF48-3295DFAC819E}"/>
              </a:ext>
            </a:extLst>
          </p:cNvPr>
          <p:cNvCxnSpPr>
            <a:stCxn id="14" idx="2"/>
            <a:endCxn id="15" idx="0"/>
          </p:cNvCxnSpPr>
          <p:nvPr/>
        </p:nvCxnSpPr>
        <p:spPr>
          <a:xfrm>
            <a:off x="8473198"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A05E3E-3A22-56F6-900D-10DFBD2FF9F0}"/>
              </a:ext>
            </a:extLst>
          </p:cNvPr>
          <p:cNvCxnSpPr>
            <a:stCxn id="14" idx="3"/>
            <a:endCxn id="16" idx="1"/>
          </p:cNvCxnSpPr>
          <p:nvPr/>
        </p:nvCxnSpPr>
        <p:spPr>
          <a:xfrm>
            <a:off x="9575530" y="478782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E2923A-59C5-334C-7EC4-741132551B41}"/>
              </a:ext>
            </a:extLst>
          </p:cNvPr>
          <p:cNvCxnSpPr>
            <a:cxnSpLocks/>
          </p:cNvCxnSpPr>
          <p:nvPr/>
        </p:nvCxnSpPr>
        <p:spPr>
          <a:xfrm>
            <a:off x="7198332" y="4714004"/>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F0BBC4-FAA6-86BA-FEA5-EDA59C31902B}"/>
              </a:ext>
            </a:extLst>
          </p:cNvPr>
          <p:cNvCxnSpPr>
            <a:cxnSpLocks/>
          </p:cNvCxnSpPr>
          <p:nvPr/>
        </p:nvCxnSpPr>
        <p:spPr>
          <a:xfrm>
            <a:off x="7198332" y="4861641"/>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75606E-792C-CF34-7255-67F055271AF4}"/>
              </a:ext>
            </a:extLst>
          </p:cNvPr>
          <p:cNvCxnSpPr/>
          <p:nvPr/>
        </p:nvCxnSpPr>
        <p:spPr>
          <a:xfrm>
            <a:off x="789250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699039-8B70-BB94-C815-7FFADA71957A}"/>
              </a:ext>
            </a:extLst>
          </p:cNvPr>
          <p:cNvCxnSpPr/>
          <p:nvPr/>
        </p:nvCxnSpPr>
        <p:spPr>
          <a:xfrm>
            <a:off x="898978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62B6E22-37FD-3F6C-4045-229644CC2311}"/>
              </a:ext>
            </a:extLst>
          </p:cNvPr>
          <p:cNvCxnSpPr>
            <a:stCxn id="11" idx="0"/>
            <a:endCxn id="20" idx="1"/>
          </p:cNvCxnSpPr>
          <p:nvPr/>
        </p:nvCxnSpPr>
        <p:spPr>
          <a:xfrm rot="5400000" flipH="1" flipV="1">
            <a:off x="6264770" y="3514152"/>
            <a:ext cx="937326"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05B4AA-39FB-B589-FFB4-1E5940F68AA6}"/>
              </a:ext>
            </a:extLst>
          </p:cNvPr>
          <p:cNvCxnSpPr>
            <a:stCxn id="20" idx="2"/>
            <a:endCxn id="19" idx="0"/>
          </p:cNvCxnSpPr>
          <p:nvPr/>
        </p:nvCxnSpPr>
        <p:spPr>
          <a:xfrm>
            <a:off x="8473198"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2233B62-6D9B-27C8-81F8-2C7561558BEB}"/>
              </a:ext>
            </a:extLst>
          </p:cNvPr>
          <p:cNvSpPr/>
          <p:nvPr/>
        </p:nvSpPr>
        <p:spPr>
          <a:xfrm>
            <a:off x="4993668"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ProductPrice</a:t>
            </a:r>
            <a:endParaRPr lang="en-US" b="1" dirty="0"/>
          </a:p>
        </p:txBody>
      </p:sp>
      <p:cxnSp>
        <p:nvCxnSpPr>
          <p:cNvPr id="51" name="Straight Arrow Connector 50">
            <a:extLst>
              <a:ext uri="{FF2B5EF4-FFF2-40B4-BE49-F238E27FC236}">
                <a16:creationId xmlns:a16="http://schemas.microsoft.com/office/drawing/2014/main" id="{5E5AF384-D7E0-3093-EDE0-E6F09A62941D}"/>
              </a:ext>
            </a:extLst>
          </p:cNvPr>
          <p:cNvCxnSpPr/>
          <p:nvPr/>
        </p:nvCxnSpPr>
        <p:spPr>
          <a:xfrm flipV="1">
            <a:off x="5591265" y="3298046"/>
            <a:ext cx="0" cy="13222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651A35AF-C064-FAE9-111F-4C5B07A46FF2}"/>
              </a:ext>
            </a:extLst>
          </p:cNvPr>
          <p:cNvSpPr/>
          <p:nvPr/>
        </p:nvSpPr>
        <p:spPr>
          <a:xfrm>
            <a:off x="7370866"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cxnSp>
        <p:nvCxnSpPr>
          <p:cNvPr id="54" name="Straight Arrow Connector 53">
            <a:extLst>
              <a:ext uri="{FF2B5EF4-FFF2-40B4-BE49-F238E27FC236}">
                <a16:creationId xmlns:a16="http://schemas.microsoft.com/office/drawing/2014/main" id="{35FD0F14-8636-FC79-51E8-7AE6E636FE0B}"/>
              </a:ext>
            </a:extLst>
          </p:cNvPr>
          <p:cNvCxnSpPr>
            <a:stCxn id="49" idx="3"/>
            <a:endCxn id="52" idx="1"/>
          </p:cNvCxnSpPr>
          <p:nvPr/>
        </p:nvCxnSpPr>
        <p:spPr>
          <a:xfrm>
            <a:off x="7198332" y="313047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B184C5E8-653F-8FE9-365A-60EA0E143BED}"/>
              </a:ext>
            </a:extLst>
          </p:cNvPr>
          <p:cNvSpPr/>
          <p:nvPr/>
        </p:nvSpPr>
        <p:spPr>
          <a:xfrm>
            <a:off x="7370866"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CurrencyCountry</a:t>
            </a:r>
            <a:endParaRPr lang="en-US" b="1" dirty="0"/>
          </a:p>
        </p:txBody>
      </p:sp>
      <p:cxnSp>
        <p:nvCxnSpPr>
          <p:cNvPr id="58" name="Straight Arrow Connector 57">
            <a:extLst>
              <a:ext uri="{FF2B5EF4-FFF2-40B4-BE49-F238E27FC236}">
                <a16:creationId xmlns:a16="http://schemas.microsoft.com/office/drawing/2014/main" id="{78808980-7A91-5AF3-3981-BE9FA62E3E94}"/>
              </a:ext>
            </a:extLst>
          </p:cNvPr>
          <p:cNvCxnSpPr>
            <a:stCxn id="56" idx="2"/>
            <a:endCxn id="52" idx="0"/>
          </p:cNvCxnSpPr>
          <p:nvPr/>
        </p:nvCxnSpPr>
        <p:spPr>
          <a:xfrm>
            <a:off x="8473198" y="2795324"/>
            <a:ext cx="0" cy="1675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1755059D-18E8-037D-3920-7B009A087FCA}"/>
              </a:ext>
            </a:extLst>
          </p:cNvPr>
          <p:cNvSpPr/>
          <p:nvPr/>
        </p:nvSpPr>
        <p:spPr>
          <a:xfrm>
            <a:off x="4993668"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cxnSp>
        <p:nvCxnSpPr>
          <p:cNvPr id="61" name="Straight Arrow Connector 60">
            <a:extLst>
              <a:ext uri="{FF2B5EF4-FFF2-40B4-BE49-F238E27FC236}">
                <a16:creationId xmlns:a16="http://schemas.microsoft.com/office/drawing/2014/main" id="{D1F547A2-3473-537E-3A50-7448D370BC20}"/>
              </a:ext>
            </a:extLst>
          </p:cNvPr>
          <p:cNvCxnSpPr>
            <a:cxnSpLocks/>
          </p:cNvCxnSpPr>
          <p:nvPr/>
        </p:nvCxnSpPr>
        <p:spPr>
          <a:xfrm flipH="1">
            <a:off x="8379432" y="2627750"/>
            <a:ext cx="17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29D25E4E-EE85-CE76-D3BF-387FC3C448A8}"/>
              </a:ext>
            </a:extLst>
          </p:cNvPr>
          <p:cNvSpPr/>
          <p:nvPr/>
        </p:nvSpPr>
        <p:spPr>
          <a:xfrm>
            <a:off x="5740428"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65" name="Rectangle: Rounded Corners 64">
            <a:extLst>
              <a:ext uri="{FF2B5EF4-FFF2-40B4-BE49-F238E27FC236}">
                <a16:creationId xmlns:a16="http://schemas.microsoft.com/office/drawing/2014/main" id="{5F4B1CC6-4F29-C503-FCB6-667046AC4CAF}"/>
              </a:ext>
            </a:extLst>
          </p:cNvPr>
          <p:cNvSpPr/>
          <p:nvPr/>
        </p:nvSpPr>
        <p:spPr>
          <a:xfrm>
            <a:off x="2616470" y="351098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cxnSp>
        <p:nvCxnSpPr>
          <p:cNvPr id="67" name="Straight Arrow Connector 66">
            <a:extLst>
              <a:ext uri="{FF2B5EF4-FFF2-40B4-BE49-F238E27FC236}">
                <a16:creationId xmlns:a16="http://schemas.microsoft.com/office/drawing/2014/main" id="{C56C4865-F1E0-1AF4-B613-7AEB1D9C4481}"/>
              </a:ext>
            </a:extLst>
          </p:cNvPr>
          <p:cNvCxnSpPr/>
          <p:nvPr/>
        </p:nvCxnSpPr>
        <p:spPr>
          <a:xfrm flipV="1">
            <a:off x="3145245" y="3846132"/>
            <a:ext cx="0" cy="2216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DD07A4F9-4E71-709F-3E55-43702F1C2B91}"/>
              </a:ext>
            </a:extLst>
          </p:cNvPr>
          <p:cNvSpPr/>
          <p:nvPr/>
        </p:nvSpPr>
        <p:spPr>
          <a:xfrm>
            <a:off x="2616470" y="293193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CustomerAddress</a:t>
            </a:r>
            <a:endParaRPr lang="en-US" b="1" dirty="0"/>
          </a:p>
        </p:txBody>
      </p:sp>
      <p:cxnSp>
        <p:nvCxnSpPr>
          <p:cNvPr id="70" name="Straight Arrow Connector 69">
            <a:extLst>
              <a:ext uri="{FF2B5EF4-FFF2-40B4-BE49-F238E27FC236}">
                <a16:creationId xmlns:a16="http://schemas.microsoft.com/office/drawing/2014/main" id="{1C999D0C-43BE-5AE9-50FA-611DDC98F464}"/>
              </a:ext>
            </a:extLst>
          </p:cNvPr>
          <p:cNvCxnSpPr>
            <a:stCxn id="65" idx="0"/>
            <a:endCxn id="68" idx="2"/>
          </p:cNvCxnSpPr>
          <p:nvPr/>
        </p:nvCxnSpPr>
        <p:spPr>
          <a:xfrm flipV="1">
            <a:off x="3718802" y="3267081"/>
            <a:ext cx="0" cy="24390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3BF6EF7-3599-80AE-795F-8E8D43AFC0B9}"/>
              </a:ext>
            </a:extLst>
          </p:cNvPr>
          <p:cNvCxnSpPr>
            <a:endCxn id="68" idx="1"/>
          </p:cNvCxnSpPr>
          <p:nvPr/>
        </p:nvCxnSpPr>
        <p:spPr>
          <a:xfrm rot="5400000" flipH="1" flipV="1">
            <a:off x="1770239" y="3221568"/>
            <a:ext cx="968291" cy="724171"/>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14FC6CC6-CAB4-AF14-2836-5DE2BBB1CBC9}"/>
              </a:ext>
            </a:extLst>
          </p:cNvPr>
          <p:cNvSpPr/>
          <p:nvPr/>
        </p:nvSpPr>
        <p:spPr>
          <a:xfrm>
            <a:off x="3363230"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80" name="Straight Arrow Connector 79">
            <a:extLst>
              <a:ext uri="{FF2B5EF4-FFF2-40B4-BE49-F238E27FC236}">
                <a16:creationId xmlns:a16="http://schemas.microsoft.com/office/drawing/2014/main" id="{A15BCA45-4FE9-85F1-1BF6-481762BAA3F9}"/>
              </a:ext>
            </a:extLst>
          </p:cNvPr>
          <p:cNvCxnSpPr/>
          <p:nvPr/>
        </p:nvCxnSpPr>
        <p:spPr>
          <a:xfrm flipV="1">
            <a:off x="6603636"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0EB5B4C-960B-52DE-7EF8-5F4F0C327945}"/>
              </a:ext>
            </a:extLst>
          </p:cNvPr>
          <p:cNvCxnSpPr/>
          <p:nvPr/>
        </p:nvCxnSpPr>
        <p:spPr>
          <a:xfrm flipV="1">
            <a:off x="5476965"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9779FAEB-705F-8AB1-D01E-72803DC2C5BB}"/>
              </a:ext>
            </a:extLst>
          </p:cNvPr>
          <p:cNvCxnSpPr>
            <a:stCxn id="68" idx="0"/>
            <a:endCxn id="59" idx="1"/>
          </p:cNvCxnSpPr>
          <p:nvPr/>
        </p:nvCxnSpPr>
        <p:spPr>
          <a:xfrm rot="5400000" flipH="1" flipV="1">
            <a:off x="4204144" y="2142409"/>
            <a:ext cx="304183"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0794052-E326-FEC3-F752-69492C738AA9}"/>
              </a:ext>
            </a:extLst>
          </p:cNvPr>
          <p:cNvCxnSpPr/>
          <p:nvPr/>
        </p:nvCxnSpPr>
        <p:spPr>
          <a:xfrm flipV="1">
            <a:off x="3500390" y="2254436"/>
            <a:ext cx="0" cy="669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45061B2-465C-6E72-F350-E2C8FBE2B7F9}"/>
              </a:ext>
            </a:extLst>
          </p:cNvPr>
          <p:cNvCxnSpPr>
            <a:stCxn id="17" idx="0"/>
            <a:endCxn id="18" idx="2"/>
          </p:cNvCxnSpPr>
          <p:nvPr/>
        </p:nvCxnSpPr>
        <p:spPr>
          <a:xfrm flipV="1">
            <a:off x="10850396"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F7373A6-2D24-2ABB-6458-9FBC8E6393BF}"/>
              </a:ext>
            </a:extLst>
          </p:cNvPr>
          <p:cNvCxnSpPr>
            <a:stCxn id="16" idx="0"/>
            <a:endCxn id="17" idx="2"/>
          </p:cNvCxnSpPr>
          <p:nvPr/>
        </p:nvCxnSpPr>
        <p:spPr>
          <a:xfrm flipV="1">
            <a:off x="1085039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9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spTree>
    <p:extLst>
      <p:ext uri="{BB962C8B-B14F-4D97-AF65-F5344CB8AC3E}">
        <p14:creationId xmlns:p14="http://schemas.microsoft.com/office/powerpoint/2010/main" val="40599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2B-BD7C-4942-355A-4601A81C3F81}"/>
              </a:ext>
            </a:extLst>
          </p:cNvPr>
          <p:cNvSpPr>
            <a:spLocks noGrp="1"/>
          </p:cNvSpPr>
          <p:nvPr>
            <p:ph type="title"/>
          </p:nvPr>
        </p:nvSpPr>
        <p:spPr/>
        <p:txBody>
          <a:bodyPr/>
          <a:lstStyle/>
          <a:p>
            <a:r>
              <a:rPr lang="en-US" dirty="0"/>
              <a:t>Database Considerations</a:t>
            </a:r>
          </a:p>
        </p:txBody>
      </p:sp>
      <p:sp>
        <p:nvSpPr>
          <p:cNvPr id="3" name="Content Placeholder 2">
            <a:extLst>
              <a:ext uri="{FF2B5EF4-FFF2-40B4-BE49-F238E27FC236}">
                <a16:creationId xmlns:a16="http://schemas.microsoft.com/office/drawing/2014/main" id="{14E82EB9-754C-1586-884D-C0C989ECC4C1}"/>
              </a:ext>
            </a:extLst>
          </p:cNvPr>
          <p:cNvSpPr>
            <a:spLocks noGrp="1"/>
          </p:cNvSpPr>
          <p:nvPr>
            <p:ph idx="1"/>
          </p:nvPr>
        </p:nvSpPr>
        <p:spPr/>
        <p:txBody>
          <a:bodyPr>
            <a:normAutofit/>
          </a:bodyPr>
          <a:lstStyle/>
          <a:p>
            <a:r>
              <a:rPr lang="en-US" dirty="0"/>
              <a:t>Data Model/API</a:t>
            </a:r>
          </a:p>
        </p:txBody>
      </p:sp>
    </p:spTree>
    <p:extLst>
      <p:ext uri="{BB962C8B-B14F-4D97-AF65-F5344CB8AC3E}">
        <p14:creationId xmlns:p14="http://schemas.microsoft.com/office/powerpoint/2010/main" val="245748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2B-BD7C-4942-355A-4601A81C3F81}"/>
              </a:ext>
            </a:extLst>
          </p:cNvPr>
          <p:cNvSpPr>
            <a:spLocks noGrp="1"/>
          </p:cNvSpPr>
          <p:nvPr>
            <p:ph type="title"/>
          </p:nvPr>
        </p:nvSpPr>
        <p:spPr/>
        <p:txBody>
          <a:bodyPr/>
          <a:lstStyle/>
          <a:p>
            <a:r>
              <a:rPr lang="en-US" dirty="0"/>
              <a:t>Database Considerations</a:t>
            </a:r>
          </a:p>
        </p:txBody>
      </p:sp>
      <p:sp>
        <p:nvSpPr>
          <p:cNvPr id="3" name="Content Placeholder 2">
            <a:extLst>
              <a:ext uri="{FF2B5EF4-FFF2-40B4-BE49-F238E27FC236}">
                <a16:creationId xmlns:a16="http://schemas.microsoft.com/office/drawing/2014/main" id="{14E82EB9-754C-1586-884D-C0C989ECC4C1}"/>
              </a:ext>
            </a:extLst>
          </p:cNvPr>
          <p:cNvSpPr>
            <a:spLocks noGrp="1"/>
          </p:cNvSpPr>
          <p:nvPr>
            <p:ph idx="1"/>
          </p:nvPr>
        </p:nvSpPr>
        <p:spPr/>
        <p:txBody>
          <a:bodyPr>
            <a:normAutofit/>
          </a:bodyPr>
          <a:lstStyle/>
          <a:p>
            <a:r>
              <a:rPr lang="en-US" dirty="0"/>
              <a:t>Data Model/API</a:t>
            </a:r>
          </a:p>
          <a:p>
            <a:r>
              <a:rPr lang="en-US" dirty="0"/>
              <a:t>Document Structure</a:t>
            </a:r>
          </a:p>
        </p:txBody>
      </p:sp>
    </p:spTree>
    <p:extLst>
      <p:ext uri="{BB962C8B-B14F-4D97-AF65-F5344CB8AC3E}">
        <p14:creationId xmlns:p14="http://schemas.microsoft.com/office/powerpoint/2010/main" val="8430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A341E-6998-C585-D7B3-20355B226757}"/>
              </a:ext>
            </a:extLst>
          </p:cNvPr>
          <p:cNvSpPr/>
          <p:nvPr/>
        </p:nvSpPr>
        <p:spPr>
          <a:xfrm>
            <a:off x="1281637" y="1613118"/>
            <a:ext cx="9628726" cy="3631763"/>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Public Service</a:t>
            </a:r>
          </a:p>
          <a:p>
            <a:pPr algn="ctr"/>
            <a:r>
              <a:rPr lang="en-US" sz="11500" b="1" dirty="0">
                <a:ln w="22225">
                  <a:solidFill>
                    <a:schemeClr val="accent2"/>
                  </a:solidFill>
                  <a:prstDash val="solid"/>
                </a:ln>
                <a:solidFill>
                  <a:schemeClr val="accent2">
                    <a:lumMod val="40000"/>
                    <a:lumOff val="60000"/>
                  </a:schemeClr>
                </a:solidFill>
              </a:rPr>
              <a:t>Announcement</a:t>
            </a:r>
          </a:p>
        </p:txBody>
      </p:sp>
      <p:pic>
        <p:nvPicPr>
          <p:cNvPr id="3" name="Picture 2" descr="A picture containing text, apple, fruit, handwriting&#10;&#10;Description automatically generated">
            <a:extLst>
              <a:ext uri="{FF2B5EF4-FFF2-40B4-BE49-F238E27FC236}">
                <a16:creationId xmlns:a16="http://schemas.microsoft.com/office/drawing/2014/main" id="{E4D547F8-80C0-D2B4-F63F-8570FC84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454" y="189902"/>
            <a:ext cx="9380909" cy="6212246"/>
          </a:xfrm>
          <a:prstGeom prst="rect">
            <a:avLst/>
          </a:prstGeom>
        </p:spPr>
      </p:pic>
    </p:spTree>
    <p:extLst>
      <p:ext uri="{BB962C8B-B14F-4D97-AF65-F5344CB8AC3E}">
        <p14:creationId xmlns:p14="http://schemas.microsoft.com/office/powerpoint/2010/main" val="83476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2B-BD7C-4942-355A-4601A81C3F81}"/>
              </a:ext>
            </a:extLst>
          </p:cNvPr>
          <p:cNvSpPr>
            <a:spLocks noGrp="1"/>
          </p:cNvSpPr>
          <p:nvPr>
            <p:ph type="title"/>
          </p:nvPr>
        </p:nvSpPr>
        <p:spPr/>
        <p:txBody>
          <a:bodyPr/>
          <a:lstStyle/>
          <a:p>
            <a:r>
              <a:rPr lang="en-US" dirty="0"/>
              <a:t>Database Considerations</a:t>
            </a:r>
          </a:p>
        </p:txBody>
      </p:sp>
      <p:sp>
        <p:nvSpPr>
          <p:cNvPr id="3" name="Content Placeholder 2">
            <a:extLst>
              <a:ext uri="{FF2B5EF4-FFF2-40B4-BE49-F238E27FC236}">
                <a16:creationId xmlns:a16="http://schemas.microsoft.com/office/drawing/2014/main" id="{14E82EB9-754C-1586-884D-C0C989ECC4C1}"/>
              </a:ext>
            </a:extLst>
          </p:cNvPr>
          <p:cNvSpPr>
            <a:spLocks noGrp="1"/>
          </p:cNvSpPr>
          <p:nvPr>
            <p:ph idx="1"/>
          </p:nvPr>
        </p:nvSpPr>
        <p:spPr/>
        <p:txBody>
          <a:bodyPr>
            <a:normAutofit/>
          </a:bodyPr>
          <a:lstStyle/>
          <a:p>
            <a:r>
              <a:rPr lang="en-US" dirty="0"/>
              <a:t>Data Model/API</a:t>
            </a:r>
          </a:p>
          <a:p>
            <a:r>
              <a:rPr lang="en-US" dirty="0"/>
              <a:t>Document Structure</a:t>
            </a:r>
          </a:p>
          <a:p>
            <a:r>
              <a:rPr lang="en-US" dirty="0"/>
              <a:t>Partition Key</a:t>
            </a:r>
          </a:p>
        </p:txBody>
      </p:sp>
      <p:sp>
        <p:nvSpPr>
          <p:cNvPr id="4" name="TextBox 3">
            <a:extLst>
              <a:ext uri="{FF2B5EF4-FFF2-40B4-BE49-F238E27FC236}">
                <a16:creationId xmlns:a16="http://schemas.microsoft.com/office/drawing/2014/main" id="{0819854C-0326-FEA3-A7C8-E62FF781487A}"/>
              </a:ext>
            </a:extLst>
          </p:cNvPr>
          <p:cNvSpPr txBox="1"/>
          <p:nvPr/>
        </p:nvSpPr>
        <p:spPr>
          <a:xfrm>
            <a:off x="6671508" y="1229896"/>
            <a:ext cx="3871957" cy="5262979"/>
          </a:xfrm>
          <a:prstGeom prst="rect">
            <a:avLst/>
          </a:prstGeom>
          <a:noFill/>
        </p:spPr>
        <p:txBody>
          <a:bodyPr wrap="none" rtlCol="0">
            <a:spAutoFit/>
          </a:bodyPr>
          <a:lstStyle/>
          <a:p>
            <a:pPr marL="285750" indent="-285750">
              <a:buFont typeface="Arial" panose="020B0604020202020204" pitchFamily="34" charset="0"/>
              <a:buChar char="•"/>
            </a:pPr>
            <a:r>
              <a:rPr lang="en-US" sz="2800" dirty="0"/>
              <a:t>Access Patterns</a:t>
            </a:r>
          </a:p>
          <a:p>
            <a:pPr marL="285750" indent="-285750">
              <a:buFont typeface="Arial" panose="020B0604020202020204" pitchFamily="34" charset="0"/>
              <a:buChar char="•"/>
            </a:pPr>
            <a:r>
              <a:rPr lang="en-US" sz="2800" dirty="0"/>
              <a:t>Even Data Distributions</a:t>
            </a:r>
          </a:p>
          <a:p>
            <a:pPr marL="285750" indent="-285750">
              <a:buFont typeface="Arial" panose="020B0604020202020204" pitchFamily="34" charset="0"/>
              <a:buChar char="•"/>
            </a:pPr>
            <a:r>
              <a:rPr lang="en-US" sz="2800" dirty="0"/>
              <a:t>Cardinality</a:t>
            </a:r>
          </a:p>
          <a:p>
            <a:pPr marL="285750" indent="-285750">
              <a:buFont typeface="Arial" panose="020B0604020202020204" pitchFamily="34" charset="0"/>
              <a:buChar char="•"/>
            </a:pPr>
            <a:r>
              <a:rPr lang="en-US" sz="2800" dirty="0"/>
              <a:t>Query Isolation</a:t>
            </a:r>
          </a:p>
          <a:p>
            <a:pPr marL="285750" indent="-285750">
              <a:buFont typeface="Arial" panose="020B0604020202020204" pitchFamily="34" charset="0"/>
              <a:buChar char="•"/>
            </a:pPr>
            <a:r>
              <a:rPr lang="en-US" sz="2800" dirty="0"/>
              <a:t>Write Patterns</a:t>
            </a:r>
          </a:p>
          <a:p>
            <a:pPr marL="285750" indent="-285750">
              <a:buFont typeface="Arial" panose="020B0604020202020204" pitchFamily="34" charset="0"/>
              <a:buChar char="•"/>
            </a:pPr>
            <a:r>
              <a:rPr lang="en-US" sz="2800" dirty="0"/>
              <a:t>Data Growth</a:t>
            </a:r>
          </a:p>
          <a:p>
            <a:pPr marL="285750" indent="-285750">
              <a:buFont typeface="Arial" panose="020B0604020202020204" pitchFamily="34" charset="0"/>
              <a:buChar char="•"/>
            </a:pPr>
            <a:r>
              <a:rPr lang="en-US" sz="2800" dirty="0"/>
              <a:t>Familiarity with Data</a:t>
            </a:r>
          </a:p>
          <a:p>
            <a:pPr marL="285750" indent="-285750">
              <a:buFont typeface="Arial" panose="020B0604020202020204" pitchFamily="34" charset="0"/>
              <a:buChar char="•"/>
            </a:pPr>
            <a:r>
              <a:rPr lang="en-US" sz="2800" dirty="0"/>
              <a:t>Data Relationship</a:t>
            </a:r>
          </a:p>
          <a:p>
            <a:pPr marL="285750" indent="-285750">
              <a:buFont typeface="Arial" panose="020B0604020202020204" pitchFamily="34" charset="0"/>
              <a:buChar char="•"/>
            </a:pPr>
            <a:r>
              <a:rPr lang="en-US" sz="2800" dirty="0"/>
              <a:t>Cost Considerations</a:t>
            </a:r>
          </a:p>
          <a:p>
            <a:pPr marL="285750" indent="-285750">
              <a:buFont typeface="Arial" panose="020B0604020202020204" pitchFamily="34" charset="0"/>
              <a:buChar char="•"/>
            </a:pPr>
            <a:r>
              <a:rPr lang="en-US" sz="2800" dirty="0"/>
              <a:t>Immutable Properties</a:t>
            </a:r>
          </a:p>
          <a:p>
            <a:pPr marL="285750" indent="-285750">
              <a:buFont typeface="Arial" panose="020B0604020202020204" pitchFamily="34" charset="0"/>
              <a:buChar char="•"/>
            </a:pPr>
            <a:r>
              <a:rPr lang="en-US" sz="2800" dirty="0"/>
              <a:t>Data Size</a:t>
            </a:r>
          </a:p>
          <a:p>
            <a:pPr marL="285750" indent="-285750">
              <a:buFont typeface="Arial" panose="020B0604020202020204" pitchFamily="34" charset="0"/>
              <a:buChar char="•"/>
            </a:pPr>
            <a:r>
              <a:rPr lang="en-US" sz="2800" dirty="0"/>
              <a:t>Trial and Error</a:t>
            </a:r>
          </a:p>
        </p:txBody>
      </p:sp>
    </p:spTree>
    <p:extLst>
      <p:ext uri="{BB962C8B-B14F-4D97-AF65-F5344CB8AC3E}">
        <p14:creationId xmlns:p14="http://schemas.microsoft.com/office/powerpoint/2010/main" val="383726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Effect transition="in" filter="fade">
                                      <p:cBhvr>
                                        <p:cTn id="6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2B-BD7C-4942-355A-4601A81C3F81}"/>
              </a:ext>
            </a:extLst>
          </p:cNvPr>
          <p:cNvSpPr>
            <a:spLocks noGrp="1"/>
          </p:cNvSpPr>
          <p:nvPr>
            <p:ph type="title"/>
          </p:nvPr>
        </p:nvSpPr>
        <p:spPr/>
        <p:txBody>
          <a:bodyPr/>
          <a:lstStyle/>
          <a:p>
            <a:r>
              <a:rPr lang="en-US" dirty="0"/>
              <a:t>Database Considerations</a:t>
            </a:r>
          </a:p>
        </p:txBody>
      </p:sp>
      <p:sp>
        <p:nvSpPr>
          <p:cNvPr id="3" name="Content Placeholder 2">
            <a:extLst>
              <a:ext uri="{FF2B5EF4-FFF2-40B4-BE49-F238E27FC236}">
                <a16:creationId xmlns:a16="http://schemas.microsoft.com/office/drawing/2014/main" id="{14E82EB9-754C-1586-884D-C0C989ECC4C1}"/>
              </a:ext>
            </a:extLst>
          </p:cNvPr>
          <p:cNvSpPr>
            <a:spLocks noGrp="1"/>
          </p:cNvSpPr>
          <p:nvPr>
            <p:ph idx="1"/>
          </p:nvPr>
        </p:nvSpPr>
        <p:spPr/>
        <p:txBody>
          <a:bodyPr>
            <a:normAutofit/>
          </a:bodyPr>
          <a:lstStyle/>
          <a:p>
            <a:r>
              <a:rPr lang="en-US" dirty="0"/>
              <a:t>Data Model/API</a:t>
            </a:r>
          </a:p>
          <a:p>
            <a:r>
              <a:rPr lang="en-US" dirty="0"/>
              <a:t>Document Structure</a:t>
            </a:r>
          </a:p>
          <a:p>
            <a:r>
              <a:rPr lang="en-US" dirty="0"/>
              <a:t>Partition Key</a:t>
            </a:r>
          </a:p>
          <a:p>
            <a:r>
              <a:rPr lang="en-US" dirty="0"/>
              <a:t>Indexing</a:t>
            </a:r>
          </a:p>
        </p:txBody>
      </p:sp>
    </p:spTree>
    <p:extLst>
      <p:ext uri="{BB962C8B-B14F-4D97-AF65-F5344CB8AC3E}">
        <p14:creationId xmlns:p14="http://schemas.microsoft.com/office/powerpoint/2010/main" val="535588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2B-BD7C-4942-355A-4601A81C3F81}"/>
              </a:ext>
            </a:extLst>
          </p:cNvPr>
          <p:cNvSpPr>
            <a:spLocks noGrp="1"/>
          </p:cNvSpPr>
          <p:nvPr>
            <p:ph type="title"/>
          </p:nvPr>
        </p:nvSpPr>
        <p:spPr/>
        <p:txBody>
          <a:bodyPr/>
          <a:lstStyle/>
          <a:p>
            <a:r>
              <a:rPr lang="en-US" dirty="0"/>
              <a:t>Database Considerations</a:t>
            </a:r>
          </a:p>
        </p:txBody>
      </p:sp>
      <p:sp>
        <p:nvSpPr>
          <p:cNvPr id="3" name="Content Placeholder 2">
            <a:extLst>
              <a:ext uri="{FF2B5EF4-FFF2-40B4-BE49-F238E27FC236}">
                <a16:creationId xmlns:a16="http://schemas.microsoft.com/office/drawing/2014/main" id="{14E82EB9-754C-1586-884D-C0C989ECC4C1}"/>
              </a:ext>
            </a:extLst>
          </p:cNvPr>
          <p:cNvSpPr>
            <a:spLocks noGrp="1"/>
          </p:cNvSpPr>
          <p:nvPr>
            <p:ph idx="1"/>
          </p:nvPr>
        </p:nvSpPr>
        <p:spPr/>
        <p:txBody>
          <a:bodyPr>
            <a:normAutofit/>
          </a:bodyPr>
          <a:lstStyle/>
          <a:p>
            <a:r>
              <a:rPr lang="en-US" dirty="0"/>
              <a:t>Data Model/API</a:t>
            </a:r>
          </a:p>
          <a:p>
            <a:r>
              <a:rPr lang="en-US" dirty="0"/>
              <a:t>Document Structure</a:t>
            </a:r>
          </a:p>
          <a:p>
            <a:r>
              <a:rPr lang="en-US" dirty="0"/>
              <a:t>Partition Key</a:t>
            </a:r>
          </a:p>
          <a:p>
            <a:r>
              <a:rPr lang="en-US" dirty="0"/>
              <a:t>Indexing</a:t>
            </a:r>
          </a:p>
          <a:p>
            <a:r>
              <a:rPr lang="en-US" dirty="0"/>
              <a:t>Query Performance</a:t>
            </a:r>
          </a:p>
        </p:txBody>
      </p:sp>
    </p:spTree>
    <p:extLst>
      <p:ext uri="{BB962C8B-B14F-4D97-AF65-F5344CB8AC3E}">
        <p14:creationId xmlns:p14="http://schemas.microsoft.com/office/powerpoint/2010/main" val="1316823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2B-BD7C-4942-355A-4601A81C3F81}"/>
              </a:ext>
            </a:extLst>
          </p:cNvPr>
          <p:cNvSpPr>
            <a:spLocks noGrp="1"/>
          </p:cNvSpPr>
          <p:nvPr>
            <p:ph type="title"/>
          </p:nvPr>
        </p:nvSpPr>
        <p:spPr/>
        <p:txBody>
          <a:bodyPr/>
          <a:lstStyle/>
          <a:p>
            <a:r>
              <a:rPr lang="en-US" dirty="0"/>
              <a:t>Database Considerations</a:t>
            </a:r>
          </a:p>
        </p:txBody>
      </p:sp>
      <p:sp>
        <p:nvSpPr>
          <p:cNvPr id="3" name="Content Placeholder 2">
            <a:extLst>
              <a:ext uri="{FF2B5EF4-FFF2-40B4-BE49-F238E27FC236}">
                <a16:creationId xmlns:a16="http://schemas.microsoft.com/office/drawing/2014/main" id="{14E82EB9-754C-1586-884D-C0C989ECC4C1}"/>
              </a:ext>
            </a:extLst>
          </p:cNvPr>
          <p:cNvSpPr>
            <a:spLocks noGrp="1"/>
          </p:cNvSpPr>
          <p:nvPr>
            <p:ph idx="1"/>
          </p:nvPr>
        </p:nvSpPr>
        <p:spPr/>
        <p:txBody>
          <a:bodyPr>
            <a:normAutofit/>
          </a:bodyPr>
          <a:lstStyle/>
          <a:p>
            <a:r>
              <a:rPr lang="en-US" dirty="0"/>
              <a:t>Data Model/API</a:t>
            </a:r>
          </a:p>
          <a:p>
            <a:r>
              <a:rPr lang="en-US" dirty="0"/>
              <a:t>Document Structure</a:t>
            </a:r>
          </a:p>
          <a:p>
            <a:r>
              <a:rPr lang="en-US" dirty="0"/>
              <a:t>Partition Key</a:t>
            </a:r>
          </a:p>
          <a:p>
            <a:r>
              <a:rPr lang="en-US" dirty="0"/>
              <a:t>Indexing</a:t>
            </a:r>
          </a:p>
          <a:p>
            <a:r>
              <a:rPr lang="en-US" dirty="0"/>
              <a:t>Query Performance</a:t>
            </a:r>
          </a:p>
          <a:p>
            <a:r>
              <a:rPr lang="en-US" dirty="0"/>
              <a:t>Consistency Level</a:t>
            </a:r>
          </a:p>
        </p:txBody>
      </p:sp>
    </p:spTree>
    <p:extLst>
      <p:ext uri="{BB962C8B-B14F-4D97-AF65-F5344CB8AC3E}">
        <p14:creationId xmlns:p14="http://schemas.microsoft.com/office/powerpoint/2010/main" val="297548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2B-BD7C-4942-355A-4601A81C3F81}"/>
              </a:ext>
            </a:extLst>
          </p:cNvPr>
          <p:cNvSpPr>
            <a:spLocks noGrp="1"/>
          </p:cNvSpPr>
          <p:nvPr>
            <p:ph type="title"/>
          </p:nvPr>
        </p:nvSpPr>
        <p:spPr/>
        <p:txBody>
          <a:bodyPr/>
          <a:lstStyle/>
          <a:p>
            <a:r>
              <a:rPr lang="en-US" dirty="0"/>
              <a:t>Database Considerations</a:t>
            </a:r>
          </a:p>
        </p:txBody>
      </p:sp>
      <p:sp>
        <p:nvSpPr>
          <p:cNvPr id="3" name="Content Placeholder 2">
            <a:extLst>
              <a:ext uri="{FF2B5EF4-FFF2-40B4-BE49-F238E27FC236}">
                <a16:creationId xmlns:a16="http://schemas.microsoft.com/office/drawing/2014/main" id="{14E82EB9-754C-1586-884D-C0C989ECC4C1}"/>
              </a:ext>
            </a:extLst>
          </p:cNvPr>
          <p:cNvSpPr>
            <a:spLocks noGrp="1"/>
          </p:cNvSpPr>
          <p:nvPr>
            <p:ph idx="1"/>
          </p:nvPr>
        </p:nvSpPr>
        <p:spPr/>
        <p:txBody>
          <a:bodyPr>
            <a:normAutofit/>
          </a:bodyPr>
          <a:lstStyle/>
          <a:p>
            <a:r>
              <a:rPr lang="en-US" dirty="0"/>
              <a:t>Data Model/API</a:t>
            </a:r>
          </a:p>
          <a:p>
            <a:r>
              <a:rPr lang="en-US" dirty="0"/>
              <a:t>Document Structure</a:t>
            </a:r>
          </a:p>
          <a:p>
            <a:r>
              <a:rPr lang="en-US" dirty="0"/>
              <a:t>Partition Key</a:t>
            </a:r>
          </a:p>
          <a:p>
            <a:r>
              <a:rPr lang="en-US" dirty="0"/>
              <a:t>Indexing</a:t>
            </a:r>
          </a:p>
          <a:p>
            <a:r>
              <a:rPr lang="en-US" dirty="0"/>
              <a:t>Query Performance</a:t>
            </a:r>
          </a:p>
          <a:p>
            <a:r>
              <a:rPr lang="en-US" dirty="0"/>
              <a:t>Consistency Level</a:t>
            </a:r>
          </a:p>
          <a:p>
            <a:r>
              <a:rPr lang="en-US" dirty="0"/>
              <a:t>Time-to-Live (TTL)</a:t>
            </a:r>
          </a:p>
        </p:txBody>
      </p:sp>
    </p:spTree>
    <p:extLst>
      <p:ext uri="{BB962C8B-B14F-4D97-AF65-F5344CB8AC3E}">
        <p14:creationId xmlns:p14="http://schemas.microsoft.com/office/powerpoint/2010/main" val="1605003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2B-BD7C-4942-355A-4601A81C3F81}"/>
              </a:ext>
            </a:extLst>
          </p:cNvPr>
          <p:cNvSpPr>
            <a:spLocks noGrp="1"/>
          </p:cNvSpPr>
          <p:nvPr>
            <p:ph type="title"/>
          </p:nvPr>
        </p:nvSpPr>
        <p:spPr/>
        <p:txBody>
          <a:bodyPr/>
          <a:lstStyle/>
          <a:p>
            <a:r>
              <a:rPr lang="en-US" dirty="0"/>
              <a:t>Database Considerations</a:t>
            </a:r>
          </a:p>
        </p:txBody>
      </p:sp>
      <p:sp>
        <p:nvSpPr>
          <p:cNvPr id="3" name="Content Placeholder 2">
            <a:extLst>
              <a:ext uri="{FF2B5EF4-FFF2-40B4-BE49-F238E27FC236}">
                <a16:creationId xmlns:a16="http://schemas.microsoft.com/office/drawing/2014/main" id="{14E82EB9-754C-1586-884D-C0C989ECC4C1}"/>
              </a:ext>
            </a:extLst>
          </p:cNvPr>
          <p:cNvSpPr>
            <a:spLocks noGrp="1"/>
          </p:cNvSpPr>
          <p:nvPr>
            <p:ph idx="1"/>
          </p:nvPr>
        </p:nvSpPr>
        <p:spPr/>
        <p:txBody>
          <a:bodyPr>
            <a:normAutofit/>
          </a:bodyPr>
          <a:lstStyle/>
          <a:p>
            <a:r>
              <a:rPr lang="en-US" dirty="0"/>
              <a:t>Data Model/API</a:t>
            </a:r>
          </a:p>
          <a:p>
            <a:r>
              <a:rPr lang="en-US" dirty="0"/>
              <a:t>Document Structure</a:t>
            </a:r>
          </a:p>
          <a:p>
            <a:r>
              <a:rPr lang="en-US" dirty="0"/>
              <a:t>Partition Key</a:t>
            </a:r>
          </a:p>
          <a:p>
            <a:r>
              <a:rPr lang="en-US" dirty="0"/>
              <a:t>Indexing</a:t>
            </a:r>
          </a:p>
          <a:p>
            <a:r>
              <a:rPr lang="en-US" dirty="0"/>
              <a:t>Query Performance</a:t>
            </a:r>
          </a:p>
          <a:p>
            <a:r>
              <a:rPr lang="en-US" dirty="0"/>
              <a:t>Consistency Level</a:t>
            </a:r>
          </a:p>
          <a:p>
            <a:r>
              <a:rPr lang="en-US" dirty="0"/>
              <a:t>Time-to-Live (TTL)</a:t>
            </a:r>
          </a:p>
          <a:p>
            <a:r>
              <a:rPr lang="en-US" dirty="0"/>
              <a:t>Data Migration</a:t>
            </a:r>
          </a:p>
        </p:txBody>
      </p:sp>
    </p:spTree>
    <p:extLst>
      <p:ext uri="{BB962C8B-B14F-4D97-AF65-F5344CB8AC3E}">
        <p14:creationId xmlns:p14="http://schemas.microsoft.com/office/powerpoint/2010/main" val="2383604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2B-BD7C-4942-355A-4601A81C3F81}"/>
              </a:ext>
            </a:extLst>
          </p:cNvPr>
          <p:cNvSpPr>
            <a:spLocks noGrp="1"/>
          </p:cNvSpPr>
          <p:nvPr>
            <p:ph type="title"/>
          </p:nvPr>
        </p:nvSpPr>
        <p:spPr/>
        <p:txBody>
          <a:bodyPr/>
          <a:lstStyle/>
          <a:p>
            <a:r>
              <a:rPr lang="en-US" dirty="0"/>
              <a:t>Database Considerations</a:t>
            </a:r>
          </a:p>
        </p:txBody>
      </p:sp>
      <p:sp>
        <p:nvSpPr>
          <p:cNvPr id="3" name="Content Placeholder 2">
            <a:extLst>
              <a:ext uri="{FF2B5EF4-FFF2-40B4-BE49-F238E27FC236}">
                <a16:creationId xmlns:a16="http://schemas.microsoft.com/office/drawing/2014/main" id="{14E82EB9-754C-1586-884D-C0C989ECC4C1}"/>
              </a:ext>
            </a:extLst>
          </p:cNvPr>
          <p:cNvSpPr>
            <a:spLocks noGrp="1"/>
          </p:cNvSpPr>
          <p:nvPr>
            <p:ph idx="1"/>
          </p:nvPr>
        </p:nvSpPr>
        <p:spPr/>
        <p:txBody>
          <a:bodyPr>
            <a:normAutofit lnSpcReduction="10000"/>
          </a:bodyPr>
          <a:lstStyle/>
          <a:p>
            <a:r>
              <a:rPr lang="en-US" dirty="0"/>
              <a:t>Data Model/API</a:t>
            </a:r>
          </a:p>
          <a:p>
            <a:r>
              <a:rPr lang="en-US" dirty="0"/>
              <a:t>Document Structure</a:t>
            </a:r>
          </a:p>
          <a:p>
            <a:r>
              <a:rPr lang="en-US" dirty="0"/>
              <a:t>Partition Key</a:t>
            </a:r>
          </a:p>
          <a:p>
            <a:r>
              <a:rPr lang="en-US" dirty="0"/>
              <a:t>Indexing</a:t>
            </a:r>
          </a:p>
          <a:p>
            <a:r>
              <a:rPr lang="en-US" dirty="0"/>
              <a:t>Query Performance</a:t>
            </a:r>
          </a:p>
          <a:p>
            <a:r>
              <a:rPr lang="en-US" dirty="0"/>
              <a:t>Consistency Level</a:t>
            </a:r>
          </a:p>
          <a:p>
            <a:r>
              <a:rPr lang="en-US" dirty="0"/>
              <a:t>Time-to-Live (TTL)</a:t>
            </a:r>
          </a:p>
          <a:p>
            <a:r>
              <a:rPr lang="en-US" dirty="0"/>
              <a:t>Data Migration</a:t>
            </a:r>
          </a:p>
          <a:p>
            <a:r>
              <a:rPr lang="en-US" dirty="0"/>
              <a:t>Versioning and Evolution</a:t>
            </a:r>
          </a:p>
        </p:txBody>
      </p:sp>
    </p:spTree>
    <p:extLst>
      <p:ext uri="{BB962C8B-B14F-4D97-AF65-F5344CB8AC3E}">
        <p14:creationId xmlns:p14="http://schemas.microsoft.com/office/powerpoint/2010/main" val="962699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239272" y="462025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CustomerOrderItem</a:t>
            </a:r>
            <a:endParaRPr lang="en-US" b="1" dirty="0"/>
          </a:p>
        </p:txBody>
      </p:sp>
      <p:sp>
        <p:nvSpPr>
          <p:cNvPr id="9" name="Rectangle: Rounded Corners 8">
            <a:extLst>
              <a:ext uri="{FF2B5EF4-FFF2-40B4-BE49-F238E27FC236}">
                <a16:creationId xmlns:a16="http://schemas.microsoft.com/office/drawing/2014/main" id="{4A5426C8-A62D-EF6D-68B4-0C1D09417765}"/>
              </a:ext>
            </a:extLst>
          </p:cNvPr>
          <p:cNvSpPr/>
          <p:nvPr/>
        </p:nvSpPr>
        <p:spPr>
          <a:xfrm>
            <a:off x="2616470"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10" name="Rectangle: Rounded Corners 9">
            <a:extLst>
              <a:ext uri="{FF2B5EF4-FFF2-40B4-BE49-F238E27FC236}">
                <a16:creationId xmlns:a16="http://schemas.microsoft.com/office/drawing/2014/main" id="{AA644FFD-0E5B-2359-C1F7-8E88E2DE7DE1}"/>
              </a:ext>
            </a:extLst>
          </p:cNvPr>
          <p:cNvSpPr/>
          <p:nvPr/>
        </p:nvSpPr>
        <p:spPr>
          <a:xfrm>
            <a:off x="1434812"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11" name="Rectangle: Rounded Corners 10">
            <a:extLst>
              <a:ext uri="{FF2B5EF4-FFF2-40B4-BE49-F238E27FC236}">
                <a16:creationId xmlns:a16="http://schemas.microsoft.com/office/drawing/2014/main" id="{EA390F99-8E97-27B6-AF6C-A20F1977A91C}"/>
              </a:ext>
            </a:extLst>
          </p:cNvPr>
          <p:cNvSpPr/>
          <p:nvPr/>
        </p:nvSpPr>
        <p:spPr>
          <a:xfrm>
            <a:off x="4993668"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13" name="Rectangle: Rounded Corners 12">
            <a:extLst>
              <a:ext uri="{FF2B5EF4-FFF2-40B4-BE49-F238E27FC236}">
                <a16:creationId xmlns:a16="http://schemas.microsoft.com/office/drawing/2014/main" id="{D56742C3-217A-EC04-3E34-CBDD968FA811}"/>
              </a:ext>
            </a:extLst>
          </p:cNvPr>
          <p:cNvSpPr/>
          <p:nvPr/>
        </p:nvSpPr>
        <p:spPr>
          <a:xfrm>
            <a:off x="4993668"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14" name="Rectangle: Rounded Corners 13">
            <a:extLst>
              <a:ext uri="{FF2B5EF4-FFF2-40B4-BE49-F238E27FC236}">
                <a16:creationId xmlns:a16="http://schemas.microsoft.com/office/drawing/2014/main" id="{E5DBE7F4-FCA1-3737-CE89-379A6D674D22}"/>
              </a:ext>
            </a:extLst>
          </p:cNvPr>
          <p:cNvSpPr/>
          <p:nvPr/>
        </p:nvSpPr>
        <p:spPr>
          <a:xfrm>
            <a:off x="7370866"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5" name="Rectangle: Rounded Corners 14">
            <a:extLst>
              <a:ext uri="{FF2B5EF4-FFF2-40B4-BE49-F238E27FC236}">
                <a16:creationId xmlns:a16="http://schemas.microsoft.com/office/drawing/2014/main" id="{5FE94D95-B0ED-3BA6-975D-3E8918ECEB50}"/>
              </a:ext>
            </a:extLst>
          </p:cNvPr>
          <p:cNvSpPr/>
          <p:nvPr/>
        </p:nvSpPr>
        <p:spPr>
          <a:xfrm>
            <a:off x="7370866"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ContentType</a:t>
            </a:r>
            <a:endParaRPr lang="en-US" b="1" dirty="0"/>
          </a:p>
        </p:txBody>
      </p:sp>
      <p:sp>
        <p:nvSpPr>
          <p:cNvPr id="16" name="Rectangle: Rounded Corners 15">
            <a:extLst>
              <a:ext uri="{FF2B5EF4-FFF2-40B4-BE49-F238E27FC236}">
                <a16:creationId xmlns:a16="http://schemas.microsoft.com/office/drawing/2014/main" id="{93DEE7DA-6D2F-918A-D14D-4BD029AE39A5}"/>
              </a:ext>
            </a:extLst>
          </p:cNvPr>
          <p:cNvSpPr/>
          <p:nvPr/>
        </p:nvSpPr>
        <p:spPr>
          <a:xfrm>
            <a:off x="9748064"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ContentCopy</a:t>
            </a:r>
            <a:endParaRPr lang="en-US" b="1" dirty="0"/>
          </a:p>
        </p:txBody>
      </p:sp>
      <p:sp>
        <p:nvSpPr>
          <p:cNvPr id="17" name="Rectangle: Rounded Corners 16">
            <a:extLst>
              <a:ext uri="{FF2B5EF4-FFF2-40B4-BE49-F238E27FC236}">
                <a16:creationId xmlns:a16="http://schemas.microsoft.com/office/drawing/2014/main" id="{0FC5DBA4-2CC5-0FD0-C6C9-D829560AF042}"/>
              </a:ext>
            </a:extLst>
          </p:cNvPr>
          <p:cNvSpPr/>
          <p:nvPr/>
        </p:nvSpPr>
        <p:spPr>
          <a:xfrm>
            <a:off x="9748064"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18" name="Rectangle: Rounded Corners 17">
            <a:extLst>
              <a:ext uri="{FF2B5EF4-FFF2-40B4-BE49-F238E27FC236}">
                <a16:creationId xmlns:a16="http://schemas.microsoft.com/office/drawing/2014/main" id="{ADA0A4FE-A860-1557-9483-C6EFA0EC9EA3}"/>
              </a:ext>
            </a:extLst>
          </p:cNvPr>
          <p:cNvSpPr/>
          <p:nvPr/>
        </p:nvSpPr>
        <p:spPr>
          <a:xfrm>
            <a:off x="9748064"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a:t>
            </a:r>
          </a:p>
        </p:txBody>
      </p:sp>
      <p:sp>
        <p:nvSpPr>
          <p:cNvPr id="19" name="Rectangle: Rounded Corners 18">
            <a:extLst>
              <a:ext uri="{FF2B5EF4-FFF2-40B4-BE49-F238E27FC236}">
                <a16:creationId xmlns:a16="http://schemas.microsoft.com/office/drawing/2014/main" id="{048271C9-A504-436F-E964-E4EE60B43A49}"/>
              </a:ext>
            </a:extLst>
          </p:cNvPr>
          <p:cNvSpPr/>
          <p:nvPr/>
        </p:nvSpPr>
        <p:spPr>
          <a:xfrm>
            <a:off x="7370866"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20" name="Rectangle: Rounded Corners 19">
            <a:extLst>
              <a:ext uri="{FF2B5EF4-FFF2-40B4-BE49-F238E27FC236}">
                <a16:creationId xmlns:a16="http://schemas.microsoft.com/office/drawing/2014/main" id="{0AE14C59-C257-93B1-DCC2-9BFB9792B92A}"/>
              </a:ext>
            </a:extLst>
          </p:cNvPr>
          <p:cNvSpPr/>
          <p:nvPr/>
        </p:nvSpPr>
        <p:spPr>
          <a:xfrm>
            <a:off x="7370866"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ProductTheme</a:t>
            </a:r>
            <a:endParaRPr lang="en-US" b="1" dirty="0"/>
          </a:p>
        </p:txBody>
      </p:sp>
      <p:cxnSp>
        <p:nvCxnSpPr>
          <p:cNvPr id="22" name="Connector: Elbow 21">
            <a:extLst>
              <a:ext uri="{FF2B5EF4-FFF2-40B4-BE49-F238E27FC236}">
                <a16:creationId xmlns:a16="http://schemas.microsoft.com/office/drawing/2014/main" id="{F6934CA4-37C7-603E-9932-96EF65C2650D}"/>
              </a:ext>
            </a:extLst>
          </p:cNvPr>
          <p:cNvCxnSpPr>
            <a:stCxn id="3" idx="2"/>
            <a:endCxn id="11" idx="2"/>
          </p:cNvCxnSpPr>
          <p:nvPr/>
        </p:nvCxnSpPr>
        <p:spPr>
          <a:xfrm rot="5400000" flipH="1" flipV="1">
            <a:off x="3718800" y="2578200"/>
            <a:ext cx="3" cy="4754396"/>
          </a:xfrm>
          <a:prstGeom prst="bentConnector3">
            <a:avLst>
              <a:gd name="adj1" fmla="val -76200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8B6A9F-493F-9C6F-1DF8-843A14ACE863}"/>
              </a:ext>
            </a:extLst>
          </p:cNvPr>
          <p:cNvCxnSpPr/>
          <p:nvPr/>
        </p:nvCxnSpPr>
        <p:spPr>
          <a:xfrm flipV="1">
            <a:off x="1892299"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E4D663-ED7B-64C3-03D2-899F51CE097F}"/>
              </a:ext>
            </a:extLst>
          </p:cNvPr>
          <p:cNvCxnSpPr/>
          <p:nvPr/>
        </p:nvCxnSpPr>
        <p:spPr>
          <a:xfrm>
            <a:off x="306795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253AFE-7FBE-5AC3-B4F7-5009DCC1FBF6}"/>
              </a:ext>
            </a:extLst>
          </p:cNvPr>
          <p:cNvCxnSpPr/>
          <p:nvPr/>
        </p:nvCxnSpPr>
        <p:spPr>
          <a:xfrm>
            <a:off x="6603636"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CDE26C-1320-5722-AF48-3295DFAC819E}"/>
              </a:ext>
            </a:extLst>
          </p:cNvPr>
          <p:cNvCxnSpPr>
            <a:stCxn id="14" idx="2"/>
            <a:endCxn id="15" idx="0"/>
          </p:cNvCxnSpPr>
          <p:nvPr/>
        </p:nvCxnSpPr>
        <p:spPr>
          <a:xfrm>
            <a:off x="8473198"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A05E3E-3A22-56F6-900D-10DFBD2FF9F0}"/>
              </a:ext>
            </a:extLst>
          </p:cNvPr>
          <p:cNvCxnSpPr>
            <a:stCxn id="14" idx="3"/>
            <a:endCxn id="16" idx="1"/>
          </p:cNvCxnSpPr>
          <p:nvPr/>
        </p:nvCxnSpPr>
        <p:spPr>
          <a:xfrm>
            <a:off x="9575530" y="478782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E2923A-59C5-334C-7EC4-741132551B41}"/>
              </a:ext>
            </a:extLst>
          </p:cNvPr>
          <p:cNvCxnSpPr>
            <a:cxnSpLocks/>
          </p:cNvCxnSpPr>
          <p:nvPr/>
        </p:nvCxnSpPr>
        <p:spPr>
          <a:xfrm>
            <a:off x="7198332" y="4714004"/>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F0BBC4-FAA6-86BA-FEA5-EDA59C31902B}"/>
              </a:ext>
            </a:extLst>
          </p:cNvPr>
          <p:cNvCxnSpPr>
            <a:cxnSpLocks/>
          </p:cNvCxnSpPr>
          <p:nvPr/>
        </p:nvCxnSpPr>
        <p:spPr>
          <a:xfrm>
            <a:off x="7198332" y="4861641"/>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75606E-792C-CF34-7255-67F055271AF4}"/>
              </a:ext>
            </a:extLst>
          </p:cNvPr>
          <p:cNvCxnSpPr/>
          <p:nvPr/>
        </p:nvCxnSpPr>
        <p:spPr>
          <a:xfrm>
            <a:off x="789250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699039-8B70-BB94-C815-7FFADA71957A}"/>
              </a:ext>
            </a:extLst>
          </p:cNvPr>
          <p:cNvCxnSpPr/>
          <p:nvPr/>
        </p:nvCxnSpPr>
        <p:spPr>
          <a:xfrm>
            <a:off x="898978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62B6E22-37FD-3F6C-4045-229644CC2311}"/>
              </a:ext>
            </a:extLst>
          </p:cNvPr>
          <p:cNvCxnSpPr>
            <a:stCxn id="11" idx="0"/>
            <a:endCxn id="20" idx="1"/>
          </p:cNvCxnSpPr>
          <p:nvPr/>
        </p:nvCxnSpPr>
        <p:spPr>
          <a:xfrm rot="5400000" flipH="1" flipV="1">
            <a:off x="6264770" y="3514152"/>
            <a:ext cx="937326"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05B4AA-39FB-B589-FFB4-1E5940F68AA6}"/>
              </a:ext>
            </a:extLst>
          </p:cNvPr>
          <p:cNvCxnSpPr>
            <a:stCxn id="20" idx="2"/>
            <a:endCxn id="19" idx="0"/>
          </p:cNvCxnSpPr>
          <p:nvPr/>
        </p:nvCxnSpPr>
        <p:spPr>
          <a:xfrm>
            <a:off x="8473198"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2233B62-6D9B-27C8-81F8-2C7561558BEB}"/>
              </a:ext>
            </a:extLst>
          </p:cNvPr>
          <p:cNvSpPr/>
          <p:nvPr/>
        </p:nvSpPr>
        <p:spPr>
          <a:xfrm>
            <a:off x="4993668"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ProductPrice</a:t>
            </a:r>
            <a:endParaRPr lang="en-US" b="1" dirty="0"/>
          </a:p>
        </p:txBody>
      </p:sp>
      <p:cxnSp>
        <p:nvCxnSpPr>
          <p:cNvPr id="51" name="Straight Arrow Connector 50">
            <a:extLst>
              <a:ext uri="{FF2B5EF4-FFF2-40B4-BE49-F238E27FC236}">
                <a16:creationId xmlns:a16="http://schemas.microsoft.com/office/drawing/2014/main" id="{5E5AF384-D7E0-3093-EDE0-E6F09A62941D}"/>
              </a:ext>
            </a:extLst>
          </p:cNvPr>
          <p:cNvCxnSpPr/>
          <p:nvPr/>
        </p:nvCxnSpPr>
        <p:spPr>
          <a:xfrm flipV="1">
            <a:off x="5591265" y="3298046"/>
            <a:ext cx="0" cy="13222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651A35AF-C064-FAE9-111F-4C5B07A46FF2}"/>
              </a:ext>
            </a:extLst>
          </p:cNvPr>
          <p:cNvSpPr/>
          <p:nvPr/>
        </p:nvSpPr>
        <p:spPr>
          <a:xfrm>
            <a:off x="7370866"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cxnSp>
        <p:nvCxnSpPr>
          <p:cNvPr id="54" name="Straight Arrow Connector 53">
            <a:extLst>
              <a:ext uri="{FF2B5EF4-FFF2-40B4-BE49-F238E27FC236}">
                <a16:creationId xmlns:a16="http://schemas.microsoft.com/office/drawing/2014/main" id="{35FD0F14-8636-FC79-51E8-7AE6E636FE0B}"/>
              </a:ext>
            </a:extLst>
          </p:cNvPr>
          <p:cNvCxnSpPr>
            <a:stCxn id="49" idx="3"/>
            <a:endCxn id="52" idx="1"/>
          </p:cNvCxnSpPr>
          <p:nvPr/>
        </p:nvCxnSpPr>
        <p:spPr>
          <a:xfrm>
            <a:off x="7198332" y="313047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B184C5E8-653F-8FE9-365A-60EA0E143BED}"/>
              </a:ext>
            </a:extLst>
          </p:cNvPr>
          <p:cNvSpPr/>
          <p:nvPr/>
        </p:nvSpPr>
        <p:spPr>
          <a:xfrm>
            <a:off x="7370866"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CurrencyCountry</a:t>
            </a:r>
            <a:endParaRPr lang="en-US" b="1" dirty="0"/>
          </a:p>
        </p:txBody>
      </p:sp>
      <p:cxnSp>
        <p:nvCxnSpPr>
          <p:cNvPr id="58" name="Straight Arrow Connector 57">
            <a:extLst>
              <a:ext uri="{FF2B5EF4-FFF2-40B4-BE49-F238E27FC236}">
                <a16:creationId xmlns:a16="http://schemas.microsoft.com/office/drawing/2014/main" id="{78808980-7A91-5AF3-3981-BE9FA62E3E94}"/>
              </a:ext>
            </a:extLst>
          </p:cNvPr>
          <p:cNvCxnSpPr>
            <a:stCxn id="56" idx="2"/>
            <a:endCxn id="52" idx="0"/>
          </p:cNvCxnSpPr>
          <p:nvPr/>
        </p:nvCxnSpPr>
        <p:spPr>
          <a:xfrm>
            <a:off x="8473198" y="2795324"/>
            <a:ext cx="0" cy="1675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1755059D-18E8-037D-3920-7B009A087FCA}"/>
              </a:ext>
            </a:extLst>
          </p:cNvPr>
          <p:cNvSpPr/>
          <p:nvPr/>
        </p:nvSpPr>
        <p:spPr>
          <a:xfrm>
            <a:off x="4993668"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cxnSp>
        <p:nvCxnSpPr>
          <p:cNvPr id="61" name="Straight Arrow Connector 60">
            <a:extLst>
              <a:ext uri="{FF2B5EF4-FFF2-40B4-BE49-F238E27FC236}">
                <a16:creationId xmlns:a16="http://schemas.microsoft.com/office/drawing/2014/main" id="{D1F547A2-3473-537E-3A50-7448D370BC20}"/>
              </a:ext>
            </a:extLst>
          </p:cNvPr>
          <p:cNvCxnSpPr>
            <a:cxnSpLocks/>
          </p:cNvCxnSpPr>
          <p:nvPr/>
        </p:nvCxnSpPr>
        <p:spPr>
          <a:xfrm flipH="1">
            <a:off x="8379432" y="2627750"/>
            <a:ext cx="17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29D25E4E-EE85-CE76-D3BF-387FC3C448A8}"/>
              </a:ext>
            </a:extLst>
          </p:cNvPr>
          <p:cNvSpPr/>
          <p:nvPr/>
        </p:nvSpPr>
        <p:spPr>
          <a:xfrm>
            <a:off x="5740428"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65" name="Rectangle: Rounded Corners 64">
            <a:extLst>
              <a:ext uri="{FF2B5EF4-FFF2-40B4-BE49-F238E27FC236}">
                <a16:creationId xmlns:a16="http://schemas.microsoft.com/office/drawing/2014/main" id="{5F4B1CC6-4F29-C503-FCB6-667046AC4CAF}"/>
              </a:ext>
            </a:extLst>
          </p:cNvPr>
          <p:cNvSpPr/>
          <p:nvPr/>
        </p:nvSpPr>
        <p:spPr>
          <a:xfrm>
            <a:off x="2616470" y="351098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cxnSp>
        <p:nvCxnSpPr>
          <p:cNvPr id="67" name="Straight Arrow Connector 66">
            <a:extLst>
              <a:ext uri="{FF2B5EF4-FFF2-40B4-BE49-F238E27FC236}">
                <a16:creationId xmlns:a16="http://schemas.microsoft.com/office/drawing/2014/main" id="{C56C4865-F1E0-1AF4-B613-7AEB1D9C4481}"/>
              </a:ext>
            </a:extLst>
          </p:cNvPr>
          <p:cNvCxnSpPr/>
          <p:nvPr/>
        </p:nvCxnSpPr>
        <p:spPr>
          <a:xfrm flipV="1">
            <a:off x="3145245" y="3846132"/>
            <a:ext cx="0" cy="2216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DD07A4F9-4E71-709F-3E55-43702F1C2B91}"/>
              </a:ext>
            </a:extLst>
          </p:cNvPr>
          <p:cNvSpPr/>
          <p:nvPr/>
        </p:nvSpPr>
        <p:spPr>
          <a:xfrm>
            <a:off x="2616470" y="293193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CustomerAddress</a:t>
            </a:r>
            <a:endParaRPr lang="en-US" b="1" dirty="0"/>
          </a:p>
        </p:txBody>
      </p:sp>
      <p:cxnSp>
        <p:nvCxnSpPr>
          <p:cNvPr id="70" name="Straight Arrow Connector 69">
            <a:extLst>
              <a:ext uri="{FF2B5EF4-FFF2-40B4-BE49-F238E27FC236}">
                <a16:creationId xmlns:a16="http://schemas.microsoft.com/office/drawing/2014/main" id="{1C999D0C-43BE-5AE9-50FA-611DDC98F464}"/>
              </a:ext>
            </a:extLst>
          </p:cNvPr>
          <p:cNvCxnSpPr>
            <a:stCxn id="65" idx="0"/>
            <a:endCxn id="68" idx="2"/>
          </p:cNvCxnSpPr>
          <p:nvPr/>
        </p:nvCxnSpPr>
        <p:spPr>
          <a:xfrm flipV="1">
            <a:off x="3718802" y="3267081"/>
            <a:ext cx="0" cy="24390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3BF6EF7-3599-80AE-795F-8E8D43AFC0B9}"/>
              </a:ext>
            </a:extLst>
          </p:cNvPr>
          <p:cNvCxnSpPr>
            <a:endCxn id="68" idx="1"/>
          </p:cNvCxnSpPr>
          <p:nvPr/>
        </p:nvCxnSpPr>
        <p:spPr>
          <a:xfrm rot="5400000" flipH="1" flipV="1">
            <a:off x="1770239" y="3221568"/>
            <a:ext cx="968291" cy="724171"/>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14FC6CC6-CAB4-AF14-2836-5DE2BBB1CBC9}"/>
              </a:ext>
            </a:extLst>
          </p:cNvPr>
          <p:cNvSpPr/>
          <p:nvPr/>
        </p:nvSpPr>
        <p:spPr>
          <a:xfrm>
            <a:off x="3363230"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80" name="Straight Arrow Connector 79">
            <a:extLst>
              <a:ext uri="{FF2B5EF4-FFF2-40B4-BE49-F238E27FC236}">
                <a16:creationId xmlns:a16="http://schemas.microsoft.com/office/drawing/2014/main" id="{A15BCA45-4FE9-85F1-1BF6-481762BAA3F9}"/>
              </a:ext>
            </a:extLst>
          </p:cNvPr>
          <p:cNvCxnSpPr/>
          <p:nvPr/>
        </p:nvCxnSpPr>
        <p:spPr>
          <a:xfrm flipV="1">
            <a:off x="6603636"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0EB5B4C-960B-52DE-7EF8-5F4F0C327945}"/>
              </a:ext>
            </a:extLst>
          </p:cNvPr>
          <p:cNvCxnSpPr/>
          <p:nvPr/>
        </p:nvCxnSpPr>
        <p:spPr>
          <a:xfrm flipV="1">
            <a:off x="5476965"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9779FAEB-705F-8AB1-D01E-72803DC2C5BB}"/>
              </a:ext>
            </a:extLst>
          </p:cNvPr>
          <p:cNvCxnSpPr>
            <a:stCxn id="68" idx="0"/>
            <a:endCxn id="59" idx="1"/>
          </p:cNvCxnSpPr>
          <p:nvPr/>
        </p:nvCxnSpPr>
        <p:spPr>
          <a:xfrm rot="5400000" flipH="1" flipV="1">
            <a:off x="4204144" y="2142409"/>
            <a:ext cx="304183"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0794052-E326-FEC3-F752-69492C738AA9}"/>
              </a:ext>
            </a:extLst>
          </p:cNvPr>
          <p:cNvCxnSpPr/>
          <p:nvPr/>
        </p:nvCxnSpPr>
        <p:spPr>
          <a:xfrm flipV="1">
            <a:off x="3500390" y="2254436"/>
            <a:ext cx="0" cy="669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45061B2-465C-6E72-F350-E2C8FBE2B7F9}"/>
              </a:ext>
            </a:extLst>
          </p:cNvPr>
          <p:cNvCxnSpPr>
            <a:stCxn id="17" idx="0"/>
            <a:endCxn id="18" idx="2"/>
          </p:cNvCxnSpPr>
          <p:nvPr/>
        </p:nvCxnSpPr>
        <p:spPr>
          <a:xfrm flipV="1">
            <a:off x="10850396"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F7373A6-2D24-2ABB-6458-9FBC8E6393BF}"/>
              </a:ext>
            </a:extLst>
          </p:cNvPr>
          <p:cNvCxnSpPr>
            <a:stCxn id="16" idx="0"/>
            <a:endCxn id="17" idx="2"/>
          </p:cNvCxnSpPr>
          <p:nvPr/>
        </p:nvCxnSpPr>
        <p:spPr>
          <a:xfrm flipV="1">
            <a:off x="1085039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368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239272" y="462025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CustomerOrderItem</a:t>
            </a:r>
            <a:endParaRPr lang="en-US" b="1" dirty="0"/>
          </a:p>
        </p:txBody>
      </p:sp>
      <p:sp>
        <p:nvSpPr>
          <p:cNvPr id="9" name="Rectangle: Rounded Corners 8">
            <a:extLst>
              <a:ext uri="{FF2B5EF4-FFF2-40B4-BE49-F238E27FC236}">
                <a16:creationId xmlns:a16="http://schemas.microsoft.com/office/drawing/2014/main" id="{4A5426C8-A62D-EF6D-68B4-0C1D09417765}"/>
              </a:ext>
            </a:extLst>
          </p:cNvPr>
          <p:cNvSpPr/>
          <p:nvPr/>
        </p:nvSpPr>
        <p:spPr>
          <a:xfrm>
            <a:off x="2616470"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10" name="Rectangle: Rounded Corners 9">
            <a:extLst>
              <a:ext uri="{FF2B5EF4-FFF2-40B4-BE49-F238E27FC236}">
                <a16:creationId xmlns:a16="http://schemas.microsoft.com/office/drawing/2014/main" id="{AA644FFD-0E5B-2359-C1F7-8E88E2DE7DE1}"/>
              </a:ext>
            </a:extLst>
          </p:cNvPr>
          <p:cNvSpPr/>
          <p:nvPr/>
        </p:nvSpPr>
        <p:spPr>
          <a:xfrm>
            <a:off x="1434812"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11" name="Rectangle: Rounded Corners 10">
            <a:extLst>
              <a:ext uri="{FF2B5EF4-FFF2-40B4-BE49-F238E27FC236}">
                <a16:creationId xmlns:a16="http://schemas.microsoft.com/office/drawing/2014/main" id="{EA390F99-8E97-27B6-AF6C-A20F1977A91C}"/>
              </a:ext>
            </a:extLst>
          </p:cNvPr>
          <p:cNvSpPr/>
          <p:nvPr/>
        </p:nvSpPr>
        <p:spPr>
          <a:xfrm>
            <a:off x="4993668"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13" name="Rectangle: Rounded Corners 12">
            <a:extLst>
              <a:ext uri="{FF2B5EF4-FFF2-40B4-BE49-F238E27FC236}">
                <a16:creationId xmlns:a16="http://schemas.microsoft.com/office/drawing/2014/main" id="{D56742C3-217A-EC04-3E34-CBDD968FA811}"/>
              </a:ext>
            </a:extLst>
          </p:cNvPr>
          <p:cNvSpPr/>
          <p:nvPr/>
        </p:nvSpPr>
        <p:spPr>
          <a:xfrm>
            <a:off x="4993668"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14" name="Rectangle: Rounded Corners 13">
            <a:extLst>
              <a:ext uri="{FF2B5EF4-FFF2-40B4-BE49-F238E27FC236}">
                <a16:creationId xmlns:a16="http://schemas.microsoft.com/office/drawing/2014/main" id="{E5DBE7F4-FCA1-3737-CE89-379A6D674D22}"/>
              </a:ext>
            </a:extLst>
          </p:cNvPr>
          <p:cNvSpPr/>
          <p:nvPr/>
        </p:nvSpPr>
        <p:spPr>
          <a:xfrm>
            <a:off x="7370866"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5" name="Rectangle: Rounded Corners 14">
            <a:extLst>
              <a:ext uri="{FF2B5EF4-FFF2-40B4-BE49-F238E27FC236}">
                <a16:creationId xmlns:a16="http://schemas.microsoft.com/office/drawing/2014/main" id="{5FE94D95-B0ED-3BA6-975D-3E8918ECEB50}"/>
              </a:ext>
            </a:extLst>
          </p:cNvPr>
          <p:cNvSpPr/>
          <p:nvPr/>
        </p:nvSpPr>
        <p:spPr>
          <a:xfrm>
            <a:off x="7370866" y="526692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ContentType</a:t>
            </a:r>
            <a:endParaRPr lang="en-US" b="1" dirty="0"/>
          </a:p>
        </p:txBody>
      </p:sp>
      <p:sp>
        <p:nvSpPr>
          <p:cNvPr id="16" name="Rectangle: Rounded Corners 15">
            <a:extLst>
              <a:ext uri="{FF2B5EF4-FFF2-40B4-BE49-F238E27FC236}">
                <a16:creationId xmlns:a16="http://schemas.microsoft.com/office/drawing/2014/main" id="{93DEE7DA-6D2F-918A-D14D-4BD029AE39A5}"/>
              </a:ext>
            </a:extLst>
          </p:cNvPr>
          <p:cNvSpPr/>
          <p:nvPr/>
        </p:nvSpPr>
        <p:spPr>
          <a:xfrm>
            <a:off x="9748064"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ContentCopy</a:t>
            </a:r>
            <a:endParaRPr lang="en-US" b="1" dirty="0"/>
          </a:p>
        </p:txBody>
      </p:sp>
      <p:sp>
        <p:nvSpPr>
          <p:cNvPr id="17" name="Rectangle: Rounded Corners 16">
            <a:extLst>
              <a:ext uri="{FF2B5EF4-FFF2-40B4-BE49-F238E27FC236}">
                <a16:creationId xmlns:a16="http://schemas.microsoft.com/office/drawing/2014/main" id="{0FC5DBA4-2CC5-0FD0-C6C9-D829560AF042}"/>
              </a:ext>
            </a:extLst>
          </p:cNvPr>
          <p:cNvSpPr/>
          <p:nvPr/>
        </p:nvSpPr>
        <p:spPr>
          <a:xfrm>
            <a:off x="9748064"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18" name="Rectangle: Rounded Corners 17">
            <a:extLst>
              <a:ext uri="{FF2B5EF4-FFF2-40B4-BE49-F238E27FC236}">
                <a16:creationId xmlns:a16="http://schemas.microsoft.com/office/drawing/2014/main" id="{ADA0A4FE-A860-1557-9483-C6EFA0EC9EA3}"/>
              </a:ext>
            </a:extLst>
          </p:cNvPr>
          <p:cNvSpPr/>
          <p:nvPr/>
        </p:nvSpPr>
        <p:spPr>
          <a:xfrm>
            <a:off x="9748064"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a:t>
            </a:r>
          </a:p>
        </p:txBody>
      </p:sp>
      <p:sp>
        <p:nvSpPr>
          <p:cNvPr id="19" name="Rectangle: Rounded Corners 18">
            <a:extLst>
              <a:ext uri="{FF2B5EF4-FFF2-40B4-BE49-F238E27FC236}">
                <a16:creationId xmlns:a16="http://schemas.microsoft.com/office/drawing/2014/main" id="{048271C9-A504-436F-E964-E4EE60B43A49}"/>
              </a:ext>
            </a:extLst>
          </p:cNvPr>
          <p:cNvSpPr/>
          <p:nvPr/>
        </p:nvSpPr>
        <p:spPr>
          <a:xfrm>
            <a:off x="7370866" y="40677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20" name="Rectangle: Rounded Corners 19">
            <a:extLst>
              <a:ext uri="{FF2B5EF4-FFF2-40B4-BE49-F238E27FC236}">
                <a16:creationId xmlns:a16="http://schemas.microsoft.com/office/drawing/2014/main" id="{0AE14C59-C257-93B1-DCC2-9BFB9792B92A}"/>
              </a:ext>
            </a:extLst>
          </p:cNvPr>
          <p:cNvSpPr/>
          <p:nvPr/>
        </p:nvSpPr>
        <p:spPr>
          <a:xfrm>
            <a:off x="7370866" y="35153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ProductTheme</a:t>
            </a:r>
            <a:endParaRPr lang="en-US" b="1" dirty="0"/>
          </a:p>
        </p:txBody>
      </p:sp>
      <p:cxnSp>
        <p:nvCxnSpPr>
          <p:cNvPr id="22" name="Connector: Elbow 21">
            <a:extLst>
              <a:ext uri="{FF2B5EF4-FFF2-40B4-BE49-F238E27FC236}">
                <a16:creationId xmlns:a16="http://schemas.microsoft.com/office/drawing/2014/main" id="{F6934CA4-37C7-603E-9932-96EF65C2650D}"/>
              </a:ext>
            </a:extLst>
          </p:cNvPr>
          <p:cNvCxnSpPr>
            <a:cxnSpLocks/>
            <a:stCxn id="3" idx="2"/>
            <a:endCxn id="11" idx="2"/>
          </p:cNvCxnSpPr>
          <p:nvPr/>
        </p:nvCxnSpPr>
        <p:spPr>
          <a:xfrm rot="5400000" flipH="1" flipV="1">
            <a:off x="3718800" y="2578200"/>
            <a:ext cx="3" cy="4754396"/>
          </a:xfrm>
          <a:prstGeom prst="bentConnector3">
            <a:avLst>
              <a:gd name="adj1" fmla="val -762000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8B6A9F-493F-9C6F-1DF8-843A14ACE863}"/>
              </a:ext>
            </a:extLst>
          </p:cNvPr>
          <p:cNvCxnSpPr/>
          <p:nvPr/>
        </p:nvCxnSpPr>
        <p:spPr>
          <a:xfrm flipV="1">
            <a:off x="1892299"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E4D663-ED7B-64C3-03D2-899F51CE097F}"/>
              </a:ext>
            </a:extLst>
          </p:cNvPr>
          <p:cNvCxnSpPr/>
          <p:nvPr/>
        </p:nvCxnSpPr>
        <p:spPr>
          <a:xfrm>
            <a:off x="306795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253AFE-7FBE-5AC3-B4F7-5009DCC1FBF6}"/>
              </a:ext>
            </a:extLst>
          </p:cNvPr>
          <p:cNvCxnSpPr/>
          <p:nvPr/>
        </p:nvCxnSpPr>
        <p:spPr>
          <a:xfrm>
            <a:off x="6603636"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CDE26C-1320-5722-AF48-3295DFAC819E}"/>
              </a:ext>
            </a:extLst>
          </p:cNvPr>
          <p:cNvCxnSpPr>
            <a:stCxn id="14" idx="2"/>
            <a:endCxn id="15" idx="0"/>
          </p:cNvCxnSpPr>
          <p:nvPr/>
        </p:nvCxnSpPr>
        <p:spPr>
          <a:xfrm>
            <a:off x="8473198" y="4955396"/>
            <a:ext cx="0" cy="311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A05E3E-3A22-56F6-900D-10DFBD2FF9F0}"/>
              </a:ext>
            </a:extLst>
          </p:cNvPr>
          <p:cNvCxnSpPr>
            <a:stCxn id="14" idx="3"/>
            <a:endCxn id="16" idx="1"/>
          </p:cNvCxnSpPr>
          <p:nvPr/>
        </p:nvCxnSpPr>
        <p:spPr>
          <a:xfrm>
            <a:off x="9575530" y="478782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E2923A-59C5-334C-7EC4-741132551B41}"/>
              </a:ext>
            </a:extLst>
          </p:cNvPr>
          <p:cNvCxnSpPr>
            <a:cxnSpLocks/>
          </p:cNvCxnSpPr>
          <p:nvPr/>
        </p:nvCxnSpPr>
        <p:spPr>
          <a:xfrm>
            <a:off x="7198332" y="4714004"/>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F0BBC4-FAA6-86BA-FEA5-EDA59C31902B}"/>
              </a:ext>
            </a:extLst>
          </p:cNvPr>
          <p:cNvCxnSpPr>
            <a:cxnSpLocks/>
          </p:cNvCxnSpPr>
          <p:nvPr/>
        </p:nvCxnSpPr>
        <p:spPr>
          <a:xfrm>
            <a:off x="7198332" y="4861641"/>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75606E-792C-CF34-7255-67F055271AF4}"/>
              </a:ext>
            </a:extLst>
          </p:cNvPr>
          <p:cNvCxnSpPr/>
          <p:nvPr/>
        </p:nvCxnSpPr>
        <p:spPr>
          <a:xfrm>
            <a:off x="789250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699039-8B70-BB94-C815-7FFADA71957A}"/>
              </a:ext>
            </a:extLst>
          </p:cNvPr>
          <p:cNvCxnSpPr/>
          <p:nvPr/>
        </p:nvCxnSpPr>
        <p:spPr>
          <a:xfrm>
            <a:off x="8989785"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62B6E22-37FD-3F6C-4045-229644CC2311}"/>
              </a:ext>
            </a:extLst>
          </p:cNvPr>
          <p:cNvCxnSpPr>
            <a:stCxn id="11" idx="0"/>
            <a:endCxn id="20" idx="1"/>
          </p:cNvCxnSpPr>
          <p:nvPr/>
        </p:nvCxnSpPr>
        <p:spPr>
          <a:xfrm rot="5400000" flipH="1" flipV="1">
            <a:off x="6264770" y="3514152"/>
            <a:ext cx="937326"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05B4AA-39FB-B589-FFB4-1E5940F68AA6}"/>
              </a:ext>
            </a:extLst>
          </p:cNvPr>
          <p:cNvCxnSpPr>
            <a:stCxn id="20" idx="2"/>
            <a:endCxn id="19" idx="0"/>
          </p:cNvCxnSpPr>
          <p:nvPr/>
        </p:nvCxnSpPr>
        <p:spPr>
          <a:xfrm>
            <a:off x="8473198"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2233B62-6D9B-27C8-81F8-2C7561558BEB}"/>
              </a:ext>
            </a:extLst>
          </p:cNvPr>
          <p:cNvSpPr/>
          <p:nvPr/>
        </p:nvSpPr>
        <p:spPr>
          <a:xfrm>
            <a:off x="4993668"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ProductPrice</a:t>
            </a:r>
            <a:endParaRPr lang="en-US" b="1" dirty="0"/>
          </a:p>
        </p:txBody>
      </p:sp>
      <p:cxnSp>
        <p:nvCxnSpPr>
          <p:cNvPr id="51" name="Straight Arrow Connector 50">
            <a:extLst>
              <a:ext uri="{FF2B5EF4-FFF2-40B4-BE49-F238E27FC236}">
                <a16:creationId xmlns:a16="http://schemas.microsoft.com/office/drawing/2014/main" id="{5E5AF384-D7E0-3093-EDE0-E6F09A62941D}"/>
              </a:ext>
            </a:extLst>
          </p:cNvPr>
          <p:cNvCxnSpPr/>
          <p:nvPr/>
        </p:nvCxnSpPr>
        <p:spPr>
          <a:xfrm flipV="1">
            <a:off x="5591265" y="3298046"/>
            <a:ext cx="0" cy="13222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651A35AF-C064-FAE9-111F-4C5B07A46FF2}"/>
              </a:ext>
            </a:extLst>
          </p:cNvPr>
          <p:cNvSpPr/>
          <p:nvPr/>
        </p:nvSpPr>
        <p:spPr>
          <a:xfrm>
            <a:off x="7370866" y="296289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cxnSp>
        <p:nvCxnSpPr>
          <p:cNvPr id="54" name="Straight Arrow Connector 53">
            <a:extLst>
              <a:ext uri="{FF2B5EF4-FFF2-40B4-BE49-F238E27FC236}">
                <a16:creationId xmlns:a16="http://schemas.microsoft.com/office/drawing/2014/main" id="{35FD0F14-8636-FC79-51E8-7AE6E636FE0B}"/>
              </a:ext>
            </a:extLst>
          </p:cNvPr>
          <p:cNvCxnSpPr>
            <a:stCxn id="49" idx="3"/>
            <a:endCxn id="52" idx="1"/>
          </p:cNvCxnSpPr>
          <p:nvPr/>
        </p:nvCxnSpPr>
        <p:spPr>
          <a:xfrm>
            <a:off x="7198332" y="3130472"/>
            <a:ext cx="17253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B184C5E8-653F-8FE9-365A-60EA0E143BED}"/>
              </a:ext>
            </a:extLst>
          </p:cNvPr>
          <p:cNvSpPr/>
          <p:nvPr/>
        </p:nvSpPr>
        <p:spPr>
          <a:xfrm>
            <a:off x="7370866"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CurrencyCountry</a:t>
            </a:r>
            <a:endParaRPr lang="en-US" b="1" dirty="0"/>
          </a:p>
        </p:txBody>
      </p:sp>
      <p:cxnSp>
        <p:nvCxnSpPr>
          <p:cNvPr id="58" name="Straight Arrow Connector 57">
            <a:extLst>
              <a:ext uri="{FF2B5EF4-FFF2-40B4-BE49-F238E27FC236}">
                <a16:creationId xmlns:a16="http://schemas.microsoft.com/office/drawing/2014/main" id="{78808980-7A91-5AF3-3981-BE9FA62E3E94}"/>
              </a:ext>
            </a:extLst>
          </p:cNvPr>
          <p:cNvCxnSpPr>
            <a:stCxn id="56" idx="2"/>
            <a:endCxn id="52" idx="0"/>
          </p:cNvCxnSpPr>
          <p:nvPr/>
        </p:nvCxnSpPr>
        <p:spPr>
          <a:xfrm>
            <a:off x="8473198" y="2795324"/>
            <a:ext cx="0" cy="1675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1755059D-18E8-037D-3920-7B009A087FCA}"/>
              </a:ext>
            </a:extLst>
          </p:cNvPr>
          <p:cNvSpPr/>
          <p:nvPr/>
        </p:nvSpPr>
        <p:spPr>
          <a:xfrm>
            <a:off x="4993668" y="246017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cxnSp>
        <p:nvCxnSpPr>
          <p:cNvPr id="61" name="Straight Arrow Connector 60">
            <a:extLst>
              <a:ext uri="{FF2B5EF4-FFF2-40B4-BE49-F238E27FC236}">
                <a16:creationId xmlns:a16="http://schemas.microsoft.com/office/drawing/2014/main" id="{D1F547A2-3473-537E-3A50-7448D370BC20}"/>
              </a:ext>
            </a:extLst>
          </p:cNvPr>
          <p:cNvCxnSpPr>
            <a:cxnSpLocks/>
          </p:cNvCxnSpPr>
          <p:nvPr/>
        </p:nvCxnSpPr>
        <p:spPr>
          <a:xfrm flipH="1">
            <a:off x="8379432" y="2627750"/>
            <a:ext cx="17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29D25E4E-EE85-CE76-D3BF-387FC3C448A8}"/>
              </a:ext>
            </a:extLst>
          </p:cNvPr>
          <p:cNvSpPr/>
          <p:nvPr/>
        </p:nvSpPr>
        <p:spPr>
          <a:xfrm>
            <a:off x="5740428"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65" name="Rectangle: Rounded Corners 64">
            <a:extLst>
              <a:ext uri="{FF2B5EF4-FFF2-40B4-BE49-F238E27FC236}">
                <a16:creationId xmlns:a16="http://schemas.microsoft.com/office/drawing/2014/main" id="{5F4B1CC6-4F29-C503-FCB6-667046AC4CAF}"/>
              </a:ext>
            </a:extLst>
          </p:cNvPr>
          <p:cNvSpPr/>
          <p:nvPr/>
        </p:nvSpPr>
        <p:spPr>
          <a:xfrm>
            <a:off x="2616470" y="351098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cxnSp>
        <p:nvCxnSpPr>
          <p:cNvPr id="67" name="Straight Arrow Connector 66">
            <a:extLst>
              <a:ext uri="{FF2B5EF4-FFF2-40B4-BE49-F238E27FC236}">
                <a16:creationId xmlns:a16="http://schemas.microsoft.com/office/drawing/2014/main" id="{C56C4865-F1E0-1AF4-B613-7AEB1D9C4481}"/>
              </a:ext>
            </a:extLst>
          </p:cNvPr>
          <p:cNvCxnSpPr/>
          <p:nvPr/>
        </p:nvCxnSpPr>
        <p:spPr>
          <a:xfrm flipV="1">
            <a:off x="3145245" y="3846132"/>
            <a:ext cx="0" cy="2216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DD07A4F9-4E71-709F-3E55-43702F1C2B91}"/>
              </a:ext>
            </a:extLst>
          </p:cNvPr>
          <p:cNvSpPr/>
          <p:nvPr/>
        </p:nvSpPr>
        <p:spPr>
          <a:xfrm>
            <a:off x="2616470" y="293193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CustomerAddress</a:t>
            </a:r>
            <a:endParaRPr lang="en-US" b="1" dirty="0"/>
          </a:p>
        </p:txBody>
      </p:sp>
      <p:cxnSp>
        <p:nvCxnSpPr>
          <p:cNvPr id="70" name="Straight Arrow Connector 69">
            <a:extLst>
              <a:ext uri="{FF2B5EF4-FFF2-40B4-BE49-F238E27FC236}">
                <a16:creationId xmlns:a16="http://schemas.microsoft.com/office/drawing/2014/main" id="{1C999D0C-43BE-5AE9-50FA-611DDC98F464}"/>
              </a:ext>
            </a:extLst>
          </p:cNvPr>
          <p:cNvCxnSpPr>
            <a:stCxn id="65" idx="0"/>
            <a:endCxn id="68" idx="2"/>
          </p:cNvCxnSpPr>
          <p:nvPr/>
        </p:nvCxnSpPr>
        <p:spPr>
          <a:xfrm flipV="1">
            <a:off x="3718802" y="3267081"/>
            <a:ext cx="0" cy="24390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3BF6EF7-3599-80AE-795F-8E8D43AFC0B9}"/>
              </a:ext>
            </a:extLst>
          </p:cNvPr>
          <p:cNvCxnSpPr>
            <a:endCxn id="68" idx="1"/>
          </p:cNvCxnSpPr>
          <p:nvPr/>
        </p:nvCxnSpPr>
        <p:spPr>
          <a:xfrm rot="5400000" flipH="1" flipV="1">
            <a:off x="1770239" y="3221568"/>
            <a:ext cx="968291" cy="724171"/>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14FC6CC6-CAB4-AF14-2836-5DE2BBB1CBC9}"/>
              </a:ext>
            </a:extLst>
          </p:cNvPr>
          <p:cNvSpPr/>
          <p:nvPr/>
        </p:nvSpPr>
        <p:spPr>
          <a:xfrm>
            <a:off x="3363230" y="191928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80" name="Straight Arrow Connector 79">
            <a:extLst>
              <a:ext uri="{FF2B5EF4-FFF2-40B4-BE49-F238E27FC236}">
                <a16:creationId xmlns:a16="http://schemas.microsoft.com/office/drawing/2014/main" id="{A15BCA45-4FE9-85F1-1BF6-481762BAA3F9}"/>
              </a:ext>
            </a:extLst>
          </p:cNvPr>
          <p:cNvCxnSpPr/>
          <p:nvPr/>
        </p:nvCxnSpPr>
        <p:spPr>
          <a:xfrm flipV="1">
            <a:off x="6603636"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0EB5B4C-960B-52DE-7EF8-5F4F0C327945}"/>
              </a:ext>
            </a:extLst>
          </p:cNvPr>
          <p:cNvCxnSpPr/>
          <p:nvPr/>
        </p:nvCxnSpPr>
        <p:spPr>
          <a:xfrm flipV="1">
            <a:off x="5476965" y="2242874"/>
            <a:ext cx="0" cy="2172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9779FAEB-705F-8AB1-D01E-72803DC2C5BB}"/>
              </a:ext>
            </a:extLst>
          </p:cNvPr>
          <p:cNvCxnSpPr>
            <a:stCxn id="68" idx="0"/>
            <a:endCxn id="59" idx="1"/>
          </p:cNvCxnSpPr>
          <p:nvPr/>
        </p:nvCxnSpPr>
        <p:spPr>
          <a:xfrm rot="5400000" flipH="1" flipV="1">
            <a:off x="4204144" y="2142409"/>
            <a:ext cx="304183" cy="127486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0794052-E326-FEC3-F752-69492C738AA9}"/>
              </a:ext>
            </a:extLst>
          </p:cNvPr>
          <p:cNvCxnSpPr/>
          <p:nvPr/>
        </p:nvCxnSpPr>
        <p:spPr>
          <a:xfrm flipV="1">
            <a:off x="3500390" y="2254436"/>
            <a:ext cx="0" cy="669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45061B2-465C-6E72-F350-E2C8FBE2B7F9}"/>
              </a:ext>
            </a:extLst>
          </p:cNvPr>
          <p:cNvCxnSpPr>
            <a:stCxn id="17" idx="0"/>
            <a:endCxn id="18" idx="2"/>
          </p:cNvCxnSpPr>
          <p:nvPr/>
        </p:nvCxnSpPr>
        <p:spPr>
          <a:xfrm flipV="1">
            <a:off x="10850396" y="385049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F7373A6-2D24-2ABB-6458-9FBC8E6393BF}"/>
              </a:ext>
            </a:extLst>
          </p:cNvPr>
          <p:cNvCxnSpPr>
            <a:stCxn id="16" idx="0"/>
            <a:endCxn id="17" idx="2"/>
          </p:cNvCxnSpPr>
          <p:nvPr/>
        </p:nvCxnSpPr>
        <p:spPr>
          <a:xfrm flipV="1">
            <a:off x="10850396" y="4402946"/>
            <a:ext cx="0" cy="2173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6629D25E-923D-D4CA-6DAE-37FBF38113EB}"/>
              </a:ext>
            </a:extLst>
          </p:cNvPr>
          <p:cNvSpPr/>
          <p:nvPr/>
        </p:nvSpPr>
        <p:spPr>
          <a:xfrm>
            <a:off x="7370866"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9" name="Rectangle: Rounded Corners 68">
            <a:extLst>
              <a:ext uri="{FF2B5EF4-FFF2-40B4-BE49-F238E27FC236}">
                <a16:creationId xmlns:a16="http://schemas.microsoft.com/office/drawing/2014/main" id="{9626A911-08D9-A9A4-90F9-503372933A61}"/>
              </a:ext>
            </a:extLst>
          </p:cNvPr>
          <p:cNvSpPr/>
          <p:nvPr/>
        </p:nvSpPr>
        <p:spPr>
          <a:xfrm>
            <a:off x="9748064" y="462024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ContentCopy</a:t>
            </a:r>
            <a:endParaRPr lang="en-US" b="1" dirty="0"/>
          </a:p>
        </p:txBody>
      </p:sp>
      <p:sp>
        <p:nvSpPr>
          <p:cNvPr id="6" name="Rectangle: Rounded Corners 5">
            <a:extLst>
              <a:ext uri="{FF2B5EF4-FFF2-40B4-BE49-F238E27FC236}">
                <a16:creationId xmlns:a16="http://schemas.microsoft.com/office/drawing/2014/main" id="{267A61C2-18D9-E099-13A5-C0C467B08238}"/>
              </a:ext>
            </a:extLst>
          </p:cNvPr>
          <p:cNvSpPr/>
          <p:nvPr/>
        </p:nvSpPr>
        <p:spPr>
          <a:xfrm>
            <a:off x="392645" y="1690688"/>
            <a:ext cx="2486025" cy="405999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B682D8E0-8F31-B358-E5D7-85F72B4C381F}"/>
              </a:ext>
            </a:extLst>
          </p:cNvPr>
          <p:cNvSpPr/>
          <p:nvPr/>
        </p:nvSpPr>
        <p:spPr>
          <a:xfrm>
            <a:off x="533326" y="239673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8" name="Rectangle: Rounded Corners 7">
            <a:extLst>
              <a:ext uri="{FF2B5EF4-FFF2-40B4-BE49-F238E27FC236}">
                <a16:creationId xmlns:a16="http://schemas.microsoft.com/office/drawing/2014/main" id="{AC066DF5-6BE6-E6D6-EEB5-92D723BA1FE6}"/>
              </a:ext>
            </a:extLst>
          </p:cNvPr>
          <p:cNvSpPr/>
          <p:nvPr/>
        </p:nvSpPr>
        <p:spPr>
          <a:xfrm>
            <a:off x="533326" y="282536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sp>
        <p:nvSpPr>
          <p:cNvPr id="12" name="Rectangle: Rounded Corners 11">
            <a:extLst>
              <a:ext uri="{FF2B5EF4-FFF2-40B4-BE49-F238E27FC236}">
                <a16:creationId xmlns:a16="http://schemas.microsoft.com/office/drawing/2014/main" id="{AFC8007F-3C00-E8C6-6EAB-DC706EE45187}"/>
              </a:ext>
            </a:extLst>
          </p:cNvPr>
          <p:cNvSpPr/>
          <p:nvPr/>
        </p:nvSpPr>
        <p:spPr>
          <a:xfrm>
            <a:off x="533326" y="3254609"/>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sp>
        <p:nvSpPr>
          <p:cNvPr id="21" name="Rectangle: Rounded Corners 20">
            <a:extLst>
              <a:ext uri="{FF2B5EF4-FFF2-40B4-BE49-F238E27FC236}">
                <a16:creationId xmlns:a16="http://schemas.microsoft.com/office/drawing/2014/main" id="{709A094E-CC9A-3A40-53F7-87EC4E46108B}"/>
              </a:ext>
            </a:extLst>
          </p:cNvPr>
          <p:cNvSpPr/>
          <p:nvPr/>
        </p:nvSpPr>
        <p:spPr>
          <a:xfrm>
            <a:off x="533326" y="3683857"/>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23" name="Rectangle: Rounded Corners 22">
            <a:extLst>
              <a:ext uri="{FF2B5EF4-FFF2-40B4-BE49-F238E27FC236}">
                <a16:creationId xmlns:a16="http://schemas.microsoft.com/office/drawing/2014/main" id="{33A3B560-AFC6-98E3-A8B0-FD7CE53014C2}"/>
              </a:ext>
            </a:extLst>
          </p:cNvPr>
          <p:cNvSpPr/>
          <p:nvPr/>
        </p:nvSpPr>
        <p:spPr>
          <a:xfrm>
            <a:off x="533326" y="4113105"/>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25" name="Rectangle: Rounded Corners 24">
            <a:extLst>
              <a:ext uri="{FF2B5EF4-FFF2-40B4-BE49-F238E27FC236}">
                <a16:creationId xmlns:a16="http://schemas.microsoft.com/office/drawing/2014/main" id="{7FAA42F3-BC82-7AF2-804F-F1F02D3709D5}"/>
              </a:ext>
            </a:extLst>
          </p:cNvPr>
          <p:cNvSpPr/>
          <p:nvPr/>
        </p:nvSpPr>
        <p:spPr>
          <a:xfrm>
            <a:off x="533326" y="454235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27" name="Rectangle: Rounded Corners 26">
            <a:extLst>
              <a:ext uri="{FF2B5EF4-FFF2-40B4-BE49-F238E27FC236}">
                <a16:creationId xmlns:a16="http://schemas.microsoft.com/office/drawing/2014/main" id="{A19293AE-7204-1D4D-1714-4FE57EA3AC19}"/>
              </a:ext>
            </a:extLst>
          </p:cNvPr>
          <p:cNvSpPr/>
          <p:nvPr/>
        </p:nvSpPr>
        <p:spPr>
          <a:xfrm>
            <a:off x="533326" y="496696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29" name="TextBox 28">
            <a:extLst>
              <a:ext uri="{FF2B5EF4-FFF2-40B4-BE49-F238E27FC236}">
                <a16:creationId xmlns:a16="http://schemas.microsoft.com/office/drawing/2014/main" id="{E36BD3AA-7B06-66C4-339E-6F19365A21C4}"/>
              </a:ext>
            </a:extLst>
          </p:cNvPr>
          <p:cNvSpPr txBox="1"/>
          <p:nvPr/>
        </p:nvSpPr>
        <p:spPr>
          <a:xfrm>
            <a:off x="813957" y="1779416"/>
            <a:ext cx="1643399" cy="523220"/>
          </a:xfrm>
          <a:prstGeom prst="rect">
            <a:avLst/>
          </a:prstGeom>
          <a:noFill/>
        </p:spPr>
        <p:txBody>
          <a:bodyPr wrap="none" rtlCol="0">
            <a:spAutoFit/>
          </a:bodyPr>
          <a:lstStyle/>
          <a:p>
            <a:r>
              <a:rPr lang="en-US" sz="2800" b="1" dirty="0">
                <a:solidFill>
                  <a:schemeClr val="bg1"/>
                </a:solidFill>
              </a:rPr>
              <a:t>Metadata</a:t>
            </a:r>
          </a:p>
        </p:txBody>
      </p:sp>
      <p:sp>
        <p:nvSpPr>
          <p:cNvPr id="35" name="Rectangle: Rounded Corners 34">
            <a:extLst>
              <a:ext uri="{FF2B5EF4-FFF2-40B4-BE49-F238E27FC236}">
                <a16:creationId xmlns:a16="http://schemas.microsoft.com/office/drawing/2014/main" id="{44FB6AF5-9082-C809-493B-5697C9A14C0B}"/>
              </a:ext>
            </a:extLst>
          </p:cNvPr>
          <p:cNvSpPr/>
          <p:nvPr/>
        </p:nvSpPr>
        <p:spPr>
          <a:xfrm>
            <a:off x="3497796" y="1690688"/>
            <a:ext cx="2486025" cy="113467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0B6875E9-E103-C8D6-D8B1-319553DBE755}"/>
              </a:ext>
            </a:extLst>
          </p:cNvPr>
          <p:cNvSpPr/>
          <p:nvPr/>
        </p:nvSpPr>
        <p:spPr>
          <a:xfrm>
            <a:off x="3638476" y="228243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38" name="TextBox 37">
            <a:extLst>
              <a:ext uri="{FF2B5EF4-FFF2-40B4-BE49-F238E27FC236}">
                <a16:creationId xmlns:a16="http://schemas.microsoft.com/office/drawing/2014/main" id="{543C4632-EE00-76E2-56DD-A7E7CED5282B}"/>
              </a:ext>
            </a:extLst>
          </p:cNvPr>
          <p:cNvSpPr txBox="1"/>
          <p:nvPr/>
        </p:nvSpPr>
        <p:spPr>
          <a:xfrm>
            <a:off x="4060219" y="1779416"/>
            <a:ext cx="1351652" cy="523220"/>
          </a:xfrm>
          <a:prstGeom prst="rect">
            <a:avLst/>
          </a:prstGeom>
          <a:noFill/>
        </p:spPr>
        <p:txBody>
          <a:bodyPr wrap="none" rtlCol="0">
            <a:spAutoFit/>
          </a:bodyPr>
          <a:lstStyle/>
          <a:p>
            <a:r>
              <a:rPr lang="en-US" sz="2800" b="1" dirty="0">
                <a:solidFill>
                  <a:schemeClr val="bg1"/>
                </a:solidFill>
              </a:rPr>
              <a:t>Themes</a:t>
            </a:r>
          </a:p>
        </p:txBody>
      </p:sp>
      <p:sp>
        <p:nvSpPr>
          <p:cNvPr id="40" name="Rectangle: Rounded Corners 39">
            <a:extLst>
              <a:ext uri="{FF2B5EF4-FFF2-40B4-BE49-F238E27FC236}">
                <a16:creationId xmlns:a16="http://schemas.microsoft.com/office/drawing/2014/main" id="{93259976-646C-38AB-67B9-EFC015247705}"/>
              </a:ext>
            </a:extLst>
          </p:cNvPr>
          <p:cNvSpPr/>
          <p:nvPr/>
        </p:nvSpPr>
        <p:spPr>
          <a:xfrm>
            <a:off x="6405563" y="1690688"/>
            <a:ext cx="2486025" cy="1182897"/>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2" name="Rectangle: Rounded Corners 41">
            <a:extLst>
              <a:ext uri="{FF2B5EF4-FFF2-40B4-BE49-F238E27FC236}">
                <a16:creationId xmlns:a16="http://schemas.microsoft.com/office/drawing/2014/main" id="{9D294696-3295-0AEA-8D1E-7EAF5CF1E7B7}"/>
              </a:ext>
            </a:extLst>
          </p:cNvPr>
          <p:cNvSpPr/>
          <p:nvPr/>
        </p:nvSpPr>
        <p:spPr>
          <a:xfrm>
            <a:off x="6546244" y="2330660"/>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44" name="TextBox 43">
            <a:extLst>
              <a:ext uri="{FF2B5EF4-FFF2-40B4-BE49-F238E27FC236}">
                <a16:creationId xmlns:a16="http://schemas.microsoft.com/office/drawing/2014/main" id="{B0B75BB5-0BBD-5B1E-EE01-DAD935B40530}"/>
              </a:ext>
            </a:extLst>
          </p:cNvPr>
          <p:cNvSpPr txBox="1"/>
          <p:nvPr/>
        </p:nvSpPr>
        <p:spPr>
          <a:xfrm>
            <a:off x="6845770" y="1845275"/>
            <a:ext cx="1494768" cy="523220"/>
          </a:xfrm>
          <a:prstGeom prst="rect">
            <a:avLst/>
          </a:prstGeom>
          <a:noFill/>
        </p:spPr>
        <p:txBody>
          <a:bodyPr wrap="none" rtlCol="0">
            <a:spAutoFit/>
          </a:bodyPr>
          <a:lstStyle/>
          <a:p>
            <a:r>
              <a:rPr lang="en-US" sz="2800" b="1" dirty="0">
                <a:solidFill>
                  <a:schemeClr val="bg1"/>
                </a:solidFill>
              </a:rPr>
              <a:t>Products</a:t>
            </a:r>
          </a:p>
        </p:txBody>
      </p:sp>
      <p:sp>
        <p:nvSpPr>
          <p:cNvPr id="46" name="Rectangle: Rounded Corners 45">
            <a:extLst>
              <a:ext uri="{FF2B5EF4-FFF2-40B4-BE49-F238E27FC236}">
                <a16:creationId xmlns:a16="http://schemas.microsoft.com/office/drawing/2014/main" id="{48B8084C-C756-5FBC-1881-825D5B54F0CB}"/>
              </a:ext>
            </a:extLst>
          </p:cNvPr>
          <p:cNvSpPr/>
          <p:nvPr/>
        </p:nvSpPr>
        <p:spPr>
          <a:xfrm>
            <a:off x="9313330" y="1692161"/>
            <a:ext cx="2486025" cy="161214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8" name="Rectangle: Rounded Corners 47">
            <a:extLst>
              <a:ext uri="{FF2B5EF4-FFF2-40B4-BE49-F238E27FC236}">
                <a16:creationId xmlns:a16="http://schemas.microsoft.com/office/drawing/2014/main" id="{026594AB-E86A-BF8A-1A6C-E5D59999E71B}"/>
              </a:ext>
            </a:extLst>
          </p:cNvPr>
          <p:cNvSpPr/>
          <p:nvPr/>
        </p:nvSpPr>
        <p:spPr>
          <a:xfrm>
            <a:off x="9497228" y="234226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sp>
        <p:nvSpPr>
          <p:cNvPr id="50" name="Rectangle: Rounded Corners 49">
            <a:extLst>
              <a:ext uri="{FF2B5EF4-FFF2-40B4-BE49-F238E27FC236}">
                <a16:creationId xmlns:a16="http://schemas.microsoft.com/office/drawing/2014/main" id="{A6A4A164-B1D0-24EB-804D-7AE306C419B6}"/>
              </a:ext>
            </a:extLst>
          </p:cNvPr>
          <p:cNvSpPr/>
          <p:nvPr/>
        </p:nvSpPr>
        <p:spPr>
          <a:xfrm>
            <a:off x="9497228" y="276075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53" name="TextBox 52">
            <a:extLst>
              <a:ext uri="{FF2B5EF4-FFF2-40B4-BE49-F238E27FC236}">
                <a16:creationId xmlns:a16="http://schemas.microsoft.com/office/drawing/2014/main" id="{7D219634-2922-A398-B394-433EC310620F}"/>
              </a:ext>
            </a:extLst>
          </p:cNvPr>
          <p:cNvSpPr txBox="1"/>
          <p:nvPr/>
        </p:nvSpPr>
        <p:spPr>
          <a:xfrm>
            <a:off x="9676486" y="1819046"/>
            <a:ext cx="1759712" cy="523220"/>
          </a:xfrm>
          <a:prstGeom prst="rect">
            <a:avLst/>
          </a:prstGeom>
          <a:noFill/>
        </p:spPr>
        <p:txBody>
          <a:bodyPr wrap="none" rtlCol="0">
            <a:spAutoFit/>
          </a:bodyPr>
          <a:lstStyle/>
          <a:p>
            <a:r>
              <a:rPr lang="en-US" sz="2800" b="1" dirty="0">
                <a:solidFill>
                  <a:schemeClr val="bg1"/>
                </a:solidFill>
              </a:rPr>
              <a:t>Customers</a:t>
            </a:r>
          </a:p>
        </p:txBody>
      </p:sp>
    </p:spTree>
    <p:extLst>
      <p:ext uri="{BB962C8B-B14F-4D97-AF65-F5344CB8AC3E}">
        <p14:creationId xmlns:p14="http://schemas.microsoft.com/office/powerpoint/2010/main" val="349656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2"/>
                                        </p:tgtEl>
                                      </p:cBhvr>
                                    </p:animEffect>
                                    <p:set>
                                      <p:cBhvr>
                                        <p:cTn id="13" dur="1" fill="hold">
                                          <p:stCondLst>
                                            <p:cond delay="499"/>
                                          </p:stCondLst>
                                        </p:cTn>
                                        <p:tgtEl>
                                          <p:spTgt spid="7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7"/>
                                        </p:tgtEl>
                                      </p:cBhvr>
                                    </p:animEffect>
                                    <p:set>
                                      <p:cBhvr>
                                        <p:cTn id="16" dur="1" fill="hold">
                                          <p:stCondLst>
                                            <p:cond delay="499"/>
                                          </p:stCondLst>
                                        </p:cTn>
                                        <p:tgtEl>
                                          <p:spTgt spid="6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0"/>
                                        </p:tgtEl>
                                      </p:cBhvr>
                                    </p:animEffect>
                                    <p:set>
                                      <p:cBhvr>
                                        <p:cTn id="22" dur="1" fill="hold">
                                          <p:stCondLst>
                                            <p:cond delay="499"/>
                                          </p:stCondLst>
                                        </p:cTn>
                                        <p:tgtEl>
                                          <p:spTgt spid="7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8"/>
                                        </p:tgtEl>
                                      </p:cBhvr>
                                    </p:animEffect>
                                    <p:set>
                                      <p:cBhvr>
                                        <p:cTn id="25" dur="1" fill="hold">
                                          <p:stCondLst>
                                            <p:cond delay="499"/>
                                          </p:stCondLst>
                                        </p:cTn>
                                        <p:tgtEl>
                                          <p:spTgt spid="8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86"/>
                                        </p:tgtEl>
                                      </p:cBhvr>
                                    </p:animEffect>
                                    <p:set>
                                      <p:cBhvr>
                                        <p:cTn id="28" dur="1" fill="hold">
                                          <p:stCondLst>
                                            <p:cond delay="499"/>
                                          </p:stCondLst>
                                        </p:cTn>
                                        <p:tgtEl>
                                          <p:spTgt spid="8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82"/>
                                        </p:tgtEl>
                                      </p:cBhvr>
                                    </p:animEffect>
                                    <p:set>
                                      <p:cBhvr>
                                        <p:cTn id="31" dur="1" fill="hold">
                                          <p:stCondLst>
                                            <p:cond delay="499"/>
                                          </p:stCondLst>
                                        </p:cTn>
                                        <p:tgtEl>
                                          <p:spTgt spid="8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80"/>
                                        </p:tgtEl>
                                      </p:cBhvr>
                                    </p:animEffect>
                                    <p:set>
                                      <p:cBhvr>
                                        <p:cTn id="34" dur="1" fill="hold">
                                          <p:stCondLst>
                                            <p:cond delay="499"/>
                                          </p:stCondLst>
                                        </p:cTn>
                                        <p:tgtEl>
                                          <p:spTgt spid="8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1"/>
                                        </p:tgtEl>
                                      </p:cBhvr>
                                    </p:animEffect>
                                    <p:set>
                                      <p:cBhvr>
                                        <p:cTn id="37" dur="1" fill="hold">
                                          <p:stCondLst>
                                            <p:cond delay="499"/>
                                          </p:stCondLst>
                                        </p:cTn>
                                        <p:tgtEl>
                                          <p:spTgt spid="5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4"/>
                                        </p:tgtEl>
                                      </p:cBhvr>
                                    </p:animEffect>
                                    <p:set>
                                      <p:cBhvr>
                                        <p:cTn id="40" dur="1" fill="hold">
                                          <p:stCondLst>
                                            <p:cond delay="499"/>
                                          </p:stCondLst>
                                        </p:cTn>
                                        <p:tgtEl>
                                          <p:spTgt spid="5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8"/>
                                        </p:tgtEl>
                                      </p:cBhvr>
                                    </p:animEffect>
                                    <p:set>
                                      <p:cBhvr>
                                        <p:cTn id="43" dur="1" fill="hold">
                                          <p:stCondLst>
                                            <p:cond delay="499"/>
                                          </p:stCondLst>
                                        </p:cTn>
                                        <p:tgtEl>
                                          <p:spTgt spid="5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45"/>
                                        </p:tgtEl>
                                      </p:cBhvr>
                                    </p:animEffect>
                                    <p:set>
                                      <p:cBhvr>
                                        <p:cTn id="46" dur="1" fill="hold">
                                          <p:stCondLst>
                                            <p:cond delay="499"/>
                                          </p:stCondLst>
                                        </p:cTn>
                                        <p:tgtEl>
                                          <p:spTgt spid="4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47"/>
                                        </p:tgtEl>
                                      </p:cBhvr>
                                    </p:animEffect>
                                    <p:set>
                                      <p:cBhvr>
                                        <p:cTn id="49" dur="1" fill="hold">
                                          <p:stCondLst>
                                            <p:cond delay="499"/>
                                          </p:stCondLst>
                                        </p:cTn>
                                        <p:tgtEl>
                                          <p:spTgt spid="4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1"/>
                                        </p:tgtEl>
                                      </p:cBhvr>
                                    </p:animEffect>
                                    <p:set>
                                      <p:cBhvr>
                                        <p:cTn id="52" dur="1" fill="hold">
                                          <p:stCondLst>
                                            <p:cond delay="499"/>
                                          </p:stCondLst>
                                        </p:cTn>
                                        <p:tgtEl>
                                          <p:spTgt spid="9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93"/>
                                        </p:tgtEl>
                                      </p:cBhvr>
                                    </p:animEffect>
                                    <p:set>
                                      <p:cBhvr>
                                        <p:cTn id="55" dur="1" fill="hold">
                                          <p:stCondLst>
                                            <p:cond delay="499"/>
                                          </p:stCondLst>
                                        </p:cTn>
                                        <p:tgtEl>
                                          <p:spTgt spid="9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41"/>
                                        </p:tgtEl>
                                      </p:cBhvr>
                                    </p:animEffect>
                                    <p:set>
                                      <p:cBhvr>
                                        <p:cTn id="64" dur="1" fill="hold">
                                          <p:stCondLst>
                                            <p:cond delay="499"/>
                                          </p:stCondLst>
                                        </p:cTn>
                                        <p:tgtEl>
                                          <p:spTgt spid="41"/>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6"/>
                                        </p:tgtEl>
                                      </p:cBhvr>
                                    </p:animEffect>
                                    <p:set>
                                      <p:cBhvr>
                                        <p:cTn id="67" dur="1" fill="hold">
                                          <p:stCondLst>
                                            <p:cond delay="499"/>
                                          </p:stCondLst>
                                        </p:cTn>
                                        <p:tgtEl>
                                          <p:spTgt spid="3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8"/>
                                        </p:tgtEl>
                                      </p:cBhvr>
                                    </p:animEffect>
                                    <p:set>
                                      <p:cBhvr>
                                        <p:cTn id="73" dur="1" fill="hold">
                                          <p:stCondLst>
                                            <p:cond delay="499"/>
                                          </p:stCondLst>
                                        </p:cTn>
                                        <p:tgtEl>
                                          <p:spTgt spid="2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9" presetClass="emph" presetSubtype="0" grpId="0" nodeType="clickEffect">
                                  <p:stCondLst>
                                    <p:cond delay="0"/>
                                  </p:stCondLst>
                                  <p:childTnLst>
                                    <p:set>
                                      <p:cBhvr>
                                        <p:cTn id="80" dur="indefinite"/>
                                        <p:tgtEl>
                                          <p:spTgt spid="3"/>
                                        </p:tgtEl>
                                        <p:attrNameLst>
                                          <p:attrName>style.opacity</p:attrName>
                                        </p:attrNameLst>
                                      </p:cBhvr>
                                      <p:to>
                                        <p:strVal val="0.5"/>
                                      </p:to>
                                    </p:set>
                                    <p:animEffect filter="image" prLst="opacity: 0.5">
                                      <p:cBhvr rctx="IE">
                                        <p:cTn id="81" dur="indefinite"/>
                                        <p:tgtEl>
                                          <p:spTgt spid="3"/>
                                        </p:tgtEl>
                                      </p:cBhvr>
                                    </p:animEffect>
                                  </p:childTnLst>
                                </p:cTn>
                              </p:par>
                              <p:par>
                                <p:cTn id="82" presetID="9" presetClass="emph" presetSubtype="0" grpId="0" nodeType="withEffect">
                                  <p:stCondLst>
                                    <p:cond delay="0"/>
                                  </p:stCondLst>
                                  <p:childTnLst>
                                    <p:set>
                                      <p:cBhvr>
                                        <p:cTn id="83" dur="indefinite"/>
                                        <p:tgtEl>
                                          <p:spTgt spid="10"/>
                                        </p:tgtEl>
                                        <p:attrNameLst>
                                          <p:attrName>style.opacity</p:attrName>
                                        </p:attrNameLst>
                                      </p:cBhvr>
                                      <p:to>
                                        <p:strVal val="0.5"/>
                                      </p:to>
                                    </p:set>
                                    <p:animEffect filter="image" prLst="opacity: 0.5">
                                      <p:cBhvr rctx="IE">
                                        <p:cTn id="84" dur="indefinite"/>
                                        <p:tgtEl>
                                          <p:spTgt spid="10"/>
                                        </p:tgtEl>
                                      </p:cBhvr>
                                    </p:animEffect>
                                  </p:childTnLst>
                                </p:cTn>
                              </p:par>
                              <p:par>
                                <p:cTn id="85" presetID="9" presetClass="emph" presetSubtype="0" grpId="0" nodeType="withEffect">
                                  <p:stCondLst>
                                    <p:cond delay="0"/>
                                  </p:stCondLst>
                                  <p:childTnLst>
                                    <p:set>
                                      <p:cBhvr>
                                        <p:cTn id="86" dur="indefinite"/>
                                        <p:tgtEl>
                                          <p:spTgt spid="65"/>
                                        </p:tgtEl>
                                        <p:attrNameLst>
                                          <p:attrName>style.opacity</p:attrName>
                                        </p:attrNameLst>
                                      </p:cBhvr>
                                      <p:to>
                                        <p:strVal val="0.5"/>
                                      </p:to>
                                    </p:set>
                                    <p:animEffect filter="image" prLst="opacity: 0.5">
                                      <p:cBhvr rctx="IE">
                                        <p:cTn id="87" dur="indefinite"/>
                                        <p:tgtEl>
                                          <p:spTgt spid="65"/>
                                        </p:tgtEl>
                                      </p:cBhvr>
                                    </p:animEffect>
                                  </p:childTnLst>
                                </p:cTn>
                              </p:par>
                              <p:par>
                                <p:cTn id="88" presetID="9" presetClass="emph" presetSubtype="0" grpId="0" nodeType="withEffect">
                                  <p:stCondLst>
                                    <p:cond delay="0"/>
                                  </p:stCondLst>
                                  <p:childTnLst>
                                    <p:set>
                                      <p:cBhvr>
                                        <p:cTn id="89" dur="indefinite"/>
                                        <p:tgtEl>
                                          <p:spTgt spid="68"/>
                                        </p:tgtEl>
                                        <p:attrNameLst>
                                          <p:attrName>style.opacity</p:attrName>
                                        </p:attrNameLst>
                                      </p:cBhvr>
                                      <p:to>
                                        <p:strVal val="0.5"/>
                                      </p:to>
                                    </p:set>
                                    <p:animEffect filter="image" prLst="opacity: 0.5">
                                      <p:cBhvr rctx="IE">
                                        <p:cTn id="90" dur="indefinite"/>
                                        <p:tgtEl>
                                          <p:spTgt spid="68"/>
                                        </p:tgtEl>
                                      </p:cBhvr>
                                    </p:animEffect>
                                  </p:childTnLst>
                                </p:cTn>
                              </p:par>
                              <p:par>
                                <p:cTn id="91" presetID="9" presetClass="emph" presetSubtype="0" grpId="0" nodeType="withEffect">
                                  <p:stCondLst>
                                    <p:cond delay="0"/>
                                  </p:stCondLst>
                                  <p:childTnLst>
                                    <p:set>
                                      <p:cBhvr>
                                        <p:cTn id="92" dur="indefinite"/>
                                        <p:tgtEl>
                                          <p:spTgt spid="73"/>
                                        </p:tgtEl>
                                        <p:attrNameLst>
                                          <p:attrName>style.opacity</p:attrName>
                                        </p:attrNameLst>
                                      </p:cBhvr>
                                      <p:to>
                                        <p:strVal val="0.5"/>
                                      </p:to>
                                    </p:set>
                                    <p:animEffect filter="image" prLst="opacity: 0.5">
                                      <p:cBhvr rctx="IE">
                                        <p:cTn id="93" dur="indefinite"/>
                                        <p:tgtEl>
                                          <p:spTgt spid="73"/>
                                        </p:tgtEl>
                                      </p:cBhvr>
                                    </p:animEffect>
                                  </p:childTnLst>
                                </p:cTn>
                              </p:par>
                              <p:par>
                                <p:cTn id="94" presetID="9" presetClass="emph" presetSubtype="0" grpId="0" nodeType="withEffect">
                                  <p:stCondLst>
                                    <p:cond delay="0"/>
                                  </p:stCondLst>
                                  <p:childTnLst>
                                    <p:set>
                                      <p:cBhvr>
                                        <p:cTn id="95" dur="indefinite"/>
                                        <p:tgtEl>
                                          <p:spTgt spid="62"/>
                                        </p:tgtEl>
                                        <p:attrNameLst>
                                          <p:attrName>style.opacity</p:attrName>
                                        </p:attrNameLst>
                                      </p:cBhvr>
                                      <p:to>
                                        <p:strVal val="0.5"/>
                                      </p:to>
                                    </p:set>
                                    <p:animEffect filter="image" prLst="opacity: 0.5">
                                      <p:cBhvr rctx="IE">
                                        <p:cTn id="96" dur="indefinite"/>
                                        <p:tgtEl>
                                          <p:spTgt spid="62"/>
                                        </p:tgtEl>
                                      </p:cBhvr>
                                    </p:animEffect>
                                  </p:childTnLst>
                                </p:cTn>
                              </p:par>
                              <p:par>
                                <p:cTn id="97" presetID="9" presetClass="emph" presetSubtype="0" grpId="0" nodeType="withEffect">
                                  <p:stCondLst>
                                    <p:cond delay="0"/>
                                  </p:stCondLst>
                                  <p:childTnLst>
                                    <p:set>
                                      <p:cBhvr>
                                        <p:cTn id="98" dur="indefinite"/>
                                        <p:tgtEl>
                                          <p:spTgt spid="59"/>
                                        </p:tgtEl>
                                        <p:attrNameLst>
                                          <p:attrName>style.opacity</p:attrName>
                                        </p:attrNameLst>
                                      </p:cBhvr>
                                      <p:to>
                                        <p:strVal val="0.5"/>
                                      </p:to>
                                    </p:set>
                                    <p:animEffect filter="image" prLst="opacity: 0.5">
                                      <p:cBhvr rctx="IE">
                                        <p:cTn id="99" dur="indefinite"/>
                                        <p:tgtEl>
                                          <p:spTgt spid="59"/>
                                        </p:tgtEl>
                                      </p:cBhvr>
                                    </p:animEffect>
                                  </p:childTnLst>
                                </p:cTn>
                              </p:par>
                              <p:par>
                                <p:cTn id="100" presetID="9" presetClass="emph" presetSubtype="0" grpId="0" nodeType="withEffect">
                                  <p:stCondLst>
                                    <p:cond delay="0"/>
                                  </p:stCondLst>
                                  <p:childTnLst>
                                    <p:set>
                                      <p:cBhvr>
                                        <p:cTn id="101" dur="indefinite"/>
                                        <p:tgtEl>
                                          <p:spTgt spid="49"/>
                                        </p:tgtEl>
                                        <p:attrNameLst>
                                          <p:attrName>style.opacity</p:attrName>
                                        </p:attrNameLst>
                                      </p:cBhvr>
                                      <p:to>
                                        <p:strVal val="0.5"/>
                                      </p:to>
                                    </p:set>
                                    <p:animEffect filter="image" prLst="opacity: 0.5">
                                      <p:cBhvr rctx="IE">
                                        <p:cTn id="102" dur="indefinite"/>
                                        <p:tgtEl>
                                          <p:spTgt spid="49"/>
                                        </p:tgtEl>
                                      </p:cBhvr>
                                    </p:animEffect>
                                  </p:childTnLst>
                                </p:cTn>
                              </p:par>
                              <p:par>
                                <p:cTn id="103" presetID="9" presetClass="emph" presetSubtype="0" grpId="0" nodeType="withEffect">
                                  <p:stCondLst>
                                    <p:cond delay="0"/>
                                  </p:stCondLst>
                                  <p:childTnLst>
                                    <p:set>
                                      <p:cBhvr>
                                        <p:cTn id="104" dur="indefinite"/>
                                        <p:tgtEl>
                                          <p:spTgt spid="56"/>
                                        </p:tgtEl>
                                        <p:attrNameLst>
                                          <p:attrName>style.opacity</p:attrName>
                                        </p:attrNameLst>
                                      </p:cBhvr>
                                      <p:to>
                                        <p:strVal val="0.5"/>
                                      </p:to>
                                    </p:set>
                                    <p:animEffect filter="image" prLst="opacity: 0.5">
                                      <p:cBhvr rctx="IE">
                                        <p:cTn id="105" dur="indefinite"/>
                                        <p:tgtEl>
                                          <p:spTgt spid="56"/>
                                        </p:tgtEl>
                                      </p:cBhvr>
                                    </p:animEffect>
                                  </p:childTnLst>
                                </p:cTn>
                              </p:par>
                              <p:par>
                                <p:cTn id="106" presetID="9" presetClass="emph" presetSubtype="0" grpId="0" nodeType="withEffect">
                                  <p:stCondLst>
                                    <p:cond delay="0"/>
                                  </p:stCondLst>
                                  <p:childTnLst>
                                    <p:set>
                                      <p:cBhvr>
                                        <p:cTn id="107" dur="indefinite"/>
                                        <p:tgtEl>
                                          <p:spTgt spid="52"/>
                                        </p:tgtEl>
                                        <p:attrNameLst>
                                          <p:attrName>style.opacity</p:attrName>
                                        </p:attrNameLst>
                                      </p:cBhvr>
                                      <p:to>
                                        <p:strVal val="0.5"/>
                                      </p:to>
                                    </p:set>
                                    <p:animEffect filter="image" prLst="opacity: 0.5">
                                      <p:cBhvr rctx="IE">
                                        <p:cTn id="108" dur="indefinite"/>
                                        <p:tgtEl>
                                          <p:spTgt spid="52"/>
                                        </p:tgtEl>
                                      </p:cBhvr>
                                    </p:animEffect>
                                  </p:childTnLst>
                                </p:cTn>
                              </p:par>
                              <p:par>
                                <p:cTn id="109" presetID="9" presetClass="emph" presetSubtype="0" grpId="0" nodeType="withEffect">
                                  <p:stCondLst>
                                    <p:cond delay="0"/>
                                  </p:stCondLst>
                                  <p:childTnLst>
                                    <p:set>
                                      <p:cBhvr>
                                        <p:cTn id="110" dur="indefinite"/>
                                        <p:tgtEl>
                                          <p:spTgt spid="18"/>
                                        </p:tgtEl>
                                        <p:attrNameLst>
                                          <p:attrName>style.opacity</p:attrName>
                                        </p:attrNameLst>
                                      </p:cBhvr>
                                      <p:to>
                                        <p:strVal val="0.5"/>
                                      </p:to>
                                    </p:set>
                                    <p:animEffect filter="image" prLst="opacity: 0.5">
                                      <p:cBhvr rctx="IE">
                                        <p:cTn id="111" dur="indefinite"/>
                                        <p:tgtEl>
                                          <p:spTgt spid="18"/>
                                        </p:tgtEl>
                                      </p:cBhvr>
                                    </p:animEffect>
                                  </p:childTnLst>
                                </p:cTn>
                              </p:par>
                              <p:par>
                                <p:cTn id="112" presetID="9" presetClass="emph" presetSubtype="0" grpId="0" nodeType="withEffect">
                                  <p:stCondLst>
                                    <p:cond delay="0"/>
                                  </p:stCondLst>
                                  <p:childTnLst>
                                    <p:set>
                                      <p:cBhvr>
                                        <p:cTn id="113" dur="indefinite"/>
                                        <p:tgtEl>
                                          <p:spTgt spid="20"/>
                                        </p:tgtEl>
                                        <p:attrNameLst>
                                          <p:attrName>style.opacity</p:attrName>
                                        </p:attrNameLst>
                                      </p:cBhvr>
                                      <p:to>
                                        <p:strVal val="0.5"/>
                                      </p:to>
                                    </p:set>
                                    <p:animEffect filter="image" prLst="opacity: 0.5">
                                      <p:cBhvr rctx="IE">
                                        <p:cTn id="114" dur="indefinite"/>
                                        <p:tgtEl>
                                          <p:spTgt spid="20"/>
                                        </p:tgtEl>
                                      </p:cBhvr>
                                    </p:animEffect>
                                  </p:childTnLst>
                                </p:cTn>
                              </p:par>
                              <p:par>
                                <p:cTn id="115" presetID="9" presetClass="emph" presetSubtype="0" grpId="0" nodeType="withEffect">
                                  <p:stCondLst>
                                    <p:cond delay="0"/>
                                  </p:stCondLst>
                                  <p:childTnLst>
                                    <p:set>
                                      <p:cBhvr>
                                        <p:cTn id="116" dur="indefinite"/>
                                        <p:tgtEl>
                                          <p:spTgt spid="17"/>
                                        </p:tgtEl>
                                        <p:attrNameLst>
                                          <p:attrName>style.opacity</p:attrName>
                                        </p:attrNameLst>
                                      </p:cBhvr>
                                      <p:to>
                                        <p:strVal val="0.5"/>
                                      </p:to>
                                    </p:set>
                                    <p:animEffect filter="image" prLst="opacity: 0.5">
                                      <p:cBhvr rctx="IE">
                                        <p:cTn id="117" dur="indefinite"/>
                                        <p:tgtEl>
                                          <p:spTgt spid="17"/>
                                        </p:tgtEl>
                                      </p:cBhvr>
                                    </p:animEffect>
                                  </p:childTnLst>
                                </p:cTn>
                              </p:par>
                              <p:par>
                                <p:cTn id="118" presetID="9" presetClass="emph" presetSubtype="0" grpId="0" nodeType="withEffect">
                                  <p:stCondLst>
                                    <p:cond delay="0"/>
                                  </p:stCondLst>
                                  <p:childTnLst>
                                    <p:set>
                                      <p:cBhvr>
                                        <p:cTn id="119" dur="indefinite"/>
                                        <p:tgtEl>
                                          <p:spTgt spid="19"/>
                                        </p:tgtEl>
                                        <p:attrNameLst>
                                          <p:attrName>style.opacity</p:attrName>
                                        </p:attrNameLst>
                                      </p:cBhvr>
                                      <p:to>
                                        <p:strVal val="0.5"/>
                                      </p:to>
                                    </p:set>
                                    <p:animEffect filter="image" prLst="opacity: 0.5">
                                      <p:cBhvr rctx="IE">
                                        <p:cTn id="120" dur="indefinite"/>
                                        <p:tgtEl>
                                          <p:spTgt spid="19"/>
                                        </p:tgtEl>
                                      </p:cBhvr>
                                    </p:animEffect>
                                  </p:childTnLst>
                                </p:cTn>
                              </p:par>
                              <p:par>
                                <p:cTn id="121" presetID="9" presetClass="emph" presetSubtype="0" grpId="0" nodeType="withEffect">
                                  <p:stCondLst>
                                    <p:cond delay="0"/>
                                  </p:stCondLst>
                                  <p:childTnLst>
                                    <p:set>
                                      <p:cBhvr>
                                        <p:cTn id="122" dur="indefinite"/>
                                        <p:tgtEl>
                                          <p:spTgt spid="9"/>
                                        </p:tgtEl>
                                        <p:attrNameLst>
                                          <p:attrName>style.opacity</p:attrName>
                                        </p:attrNameLst>
                                      </p:cBhvr>
                                      <p:to>
                                        <p:strVal val="0.5"/>
                                      </p:to>
                                    </p:set>
                                    <p:animEffect filter="image" prLst="opacity: 0.5">
                                      <p:cBhvr rctx="IE">
                                        <p:cTn id="123" dur="indefinite"/>
                                        <p:tgtEl>
                                          <p:spTgt spid="9"/>
                                        </p:tgtEl>
                                      </p:cBhvr>
                                    </p:animEffect>
                                  </p:childTnLst>
                                </p:cTn>
                              </p:par>
                              <p:par>
                                <p:cTn id="124" presetID="9" presetClass="emph" presetSubtype="0" grpId="0" nodeType="withEffect">
                                  <p:stCondLst>
                                    <p:cond delay="0"/>
                                  </p:stCondLst>
                                  <p:childTnLst>
                                    <p:set>
                                      <p:cBhvr>
                                        <p:cTn id="125" dur="indefinite"/>
                                        <p:tgtEl>
                                          <p:spTgt spid="11"/>
                                        </p:tgtEl>
                                        <p:attrNameLst>
                                          <p:attrName>style.opacity</p:attrName>
                                        </p:attrNameLst>
                                      </p:cBhvr>
                                      <p:to>
                                        <p:strVal val="0.5"/>
                                      </p:to>
                                    </p:set>
                                    <p:animEffect filter="image" prLst="opacity: 0.5">
                                      <p:cBhvr rctx="IE">
                                        <p:cTn id="126" dur="indefinite"/>
                                        <p:tgtEl>
                                          <p:spTgt spid="11"/>
                                        </p:tgtEl>
                                      </p:cBhvr>
                                    </p:animEffect>
                                  </p:childTnLst>
                                </p:cTn>
                              </p:par>
                              <p:par>
                                <p:cTn id="127" presetID="9" presetClass="emph" presetSubtype="0" grpId="0" nodeType="withEffect">
                                  <p:stCondLst>
                                    <p:cond delay="0"/>
                                  </p:stCondLst>
                                  <p:childTnLst>
                                    <p:set>
                                      <p:cBhvr>
                                        <p:cTn id="128" dur="indefinite"/>
                                        <p:tgtEl>
                                          <p:spTgt spid="14"/>
                                        </p:tgtEl>
                                        <p:attrNameLst>
                                          <p:attrName>style.opacity</p:attrName>
                                        </p:attrNameLst>
                                      </p:cBhvr>
                                      <p:to>
                                        <p:strVal val="0.5"/>
                                      </p:to>
                                    </p:set>
                                    <p:animEffect filter="image" prLst="opacity: 0.5">
                                      <p:cBhvr rctx="IE">
                                        <p:cTn id="129" dur="indefinite"/>
                                        <p:tgtEl>
                                          <p:spTgt spid="14"/>
                                        </p:tgtEl>
                                      </p:cBhvr>
                                    </p:animEffect>
                                  </p:childTnLst>
                                </p:cTn>
                              </p:par>
                              <p:par>
                                <p:cTn id="130" presetID="9" presetClass="emph" presetSubtype="0" grpId="0" nodeType="withEffect">
                                  <p:stCondLst>
                                    <p:cond delay="0"/>
                                  </p:stCondLst>
                                  <p:childTnLst>
                                    <p:set>
                                      <p:cBhvr>
                                        <p:cTn id="131" dur="indefinite"/>
                                        <p:tgtEl>
                                          <p:spTgt spid="16"/>
                                        </p:tgtEl>
                                        <p:attrNameLst>
                                          <p:attrName>style.opacity</p:attrName>
                                        </p:attrNameLst>
                                      </p:cBhvr>
                                      <p:to>
                                        <p:strVal val="0.5"/>
                                      </p:to>
                                    </p:set>
                                    <p:animEffect filter="image" prLst="opacity: 0.5">
                                      <p:cBhvr rctx="IE">
                                        <p:cTn id="132" dur="indefinite"/>
                                        <p:tgtEl>
                                          <p:spTgt spid="16"/>
                                        </p:tgtEl>
                                      </p:cBhvr>
                                    </p:animEffect>
                                  </p:childTnLst>
                                </p:cTn>
                              </p:par>
                              <p:par>
                                <p:cTn id="133" presetID="9" presetClass="emph" presetSubtype="0" grpId="0" nodeType="withEffect">
                                  <p:stCondLst>
                                    <p:cond delay="0"/>
                                  </p:stCondLst>
                                  <p:childTnLst>
                                    <p:set>
                                      <p:cBhvr>
                                        <p:cTn id="134" dur="indefinite"/>
                                        <p:tgtEl>
                                          <p:spTgt spid="15"/>
                                        </p:tgtEl>
                                        <p:attrNameLst>
                                          <p:attrName>style.opacity</p:attrName>
                                        </p:attrNameLst>
                                      </p:cBhvr>
                                      <p:to>
                                        <p:strVal val="0.5"/>
                                      </p:to>
                                    </p:set>
                                    <p:animEffect filter="image" prLst="opacity: 0.5">
                                      <p:cBhvr rctx="IE">
                                        <p:cTn id="135" dur="indefinite"/>
                                        <p:tgtEl>
                                          <p:spTgt spid="15"/>
                                        </p:tgtEl>
                                      </p:cBhvr>
                                    </p:animEffect>
                                  </p:childTnLst>
                                </p:cTn>
                              </p:par>
                              <p:par>
                                <p:cTn id="136" presetID="9" presetClass="emph" presetSubtype="0" grpId="0" nodeType="withEffect">
                                  <p:stCondLst>
                                    <p:cond delay="0"/>
                                  </p:stCondLst>
                                  <p:childTnLst>
                                    <p:set>
                                      <p:cBhvr>
                                        <p:cTn id="137" dur="indefinite"/>
                                        <p:tgtEl>
                                          <p:spTgt spid="13"/>
                                        </p:tgtEl>
                                        <p:attrNameLst>
                                          <p:attrName>style.opacity</p:attrName>
                                        </p:attrNameLst>
                                      </p:cBhvr>
                                      <p:to>
                                        <p:strVal val="0.5"/>
                                      </p:to>
                                    </p:set>
                                    <p:animEffect filter="image" prLst="opacity: 0.5">
                                      <p:cBhvr rctx="IE">
                                        <p:cTn id="138" dur="indefinite"/>
                                        <p:tgtEl>
                                          <p:spTgt spid="1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
                                        </p:tgtEl>
                                        <p:attrNameLst>
                                          <p:attrName>style.visibility</p:attrName>
                                        </p:attrNameLst>
                                      </p:cBhvr>
                                      <p:to>
                                        <p:strVal val="visible"/>
                                      </p:to>
                                    </p:set>
                                    <p:animEffect transition="in" filter="fade">
                                      <p:cBhvr>
                                        <p:cTn id="143" dur="500"/>
                                        <p:tgtEl>
                                          <p:spTgt spid="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500"/>
                                        <p:tgtEl>
                                          <p:spTgt spid="29"/>
                                        </p:tgtEl>
                                      </p:cBhvr>
                                    </p:animEffect>
                                  </p:childTnLst>
                                </p:cTn>
                              </p:par>
                            </p:childTnLst>
                          </p:cTn>
                        </p:par>
                      </p:childTnLst>
                    </p:cTn>
                  </p:par>
                  <p:par>
                    <p:cTn id="147" fill="hold">
                      <p:stCondLst>
                        <p:cond delay="indefinite"/>
                      </p:stCondLst>
                      <p:childTnLst>
                        <p:par>
                          <p:cTn id="148" fill="hold">
                            <p:stCondLst>
                              <p:cond delay="0"/>
                            </p:stCondLst>
                            <p:childTnLst>
                              <p:par>
                                <p:cTn id="149" presetID="42" presetClass="path" presetSubtype="0" accel="50000" decel="50000" fill="hold" grpId="1" nodeType="clickEffect">
                                  <p:stCondLst>
                                    <p:cond delay="0"/>
                                  </p:stCondLst>
                                  <p:childTnLst>
                                    <p:animMotion origin="layout" path="M 0 -1.85185E-6 L -0.36641 -0.01065 " pathEditMode="relative" rAng="0" ptsTypes="AA">
                                      <p:cBhvr>
                                        <p:cTn id="150" dur="1000" fill="hold"/>
                                        <p:tgtEl>
                                          <p:spTgt spid="59"/>
                                        </p:tgtEl>
                                        <p:attrNameLst>
                                          <p:attrName>ppt_x</p:attrName>
                                          <p:attrName>ppt_y</p:attrName>
                                        </p:attrNameLst>
                                      </p:cBhvr>
                                      <p:rCtr x="-18320" y="-532"/>
                                    </p:animMotion>
                                  </p:childTnLst>
                                </p:cTn>
                              </p:par>
                              <p:par>
                                <p:cTn id="151" presetID="42" presetClass="path" presetSubtype="0" accel="50000" decel="50000" fill="hold" grpId="1" nodeType="withEffect">
                                  <p:stCondLst>
                                    <p:cond delay="0"/>
                                  </p:stCondLst>
                                  <p:childTnLst>
                                    <p:animMotion origin="layout" path="M 3.95833E-6 3.33333E-6 L -0.23269 0.13402 " pathEditMode="relative" rAng="0" ptsTypes="AA">
                                      <p:cBhvr>
                                        <p:cTn id="152" dur="1000" fill="hold"/>
                                        <p:tgtEl>
                                          <p:spTgt spid="73"/>
                                        </p:tgtEl>
                                        <p:attrNameLst>
                                          <p:attrName>ppt_x</p:attrName>
                                          <p:attrName>ppt_y</p:attrName>
                                        </p:attrNameLst>
                                      </p:cBhvr>
                                      <p:rCtr x="-11641" y="6690"/>
                                    </p:animMotion>
                                  </p:childTnLst>
                                </p:cTn>
                              </p:par>
                              <p:par>
                                <p:cTn id="153" presetID="42" presetClass="path" presetSubtype="0" accel="50000" decel="50000" fill="hold" grpId="1" nodeType="withEffect">
                                  <p:stCondLst>
                                    <p:cond delay="0"/>
                                  </p:stCondLst>
                                  <p:childTnLst>
                                    <p:animMotion origin="layout" path="M -1.875E-6 -1.48148E-6 L -0.55989 0.04074 " pathEditMode="relative" rAng="0" ptsTypes="AA">
                                      <p:cBhvr>
                                        <p:cTn id="154" dur="1000" fill="hold"/>
                                        <p:tgtEl>
                                          <p:spTgt spid="52"/>
                                        </p:tgtEl>
                                        <p:attrNameLst>
                                          <p:attrName>ppt_x</p:attrName>
                                          <p:attrName>ppt_y</p:attrName>
                                        </p:attrNameLst>
                                      </p:cBhvr>
                                      <p:rCtr x="-27995" y="2037"/>
                                    </p:animMotion>
                                  </p:childTnLst>
                                </p:cTn>
                              </p:par>
                              <p:par>
                                <p:cTn id="155" presetID="42" presetClass="path" presetSubtype="0" accel="50000" decel="50000" fill="hold" grpId="1" nodeType="withEffect">
                                  <p:stCondLst>
                                    <p:cond delay="0"/>
                                  </p:stCondLst>
                                  <p:childTnLst>
                                    <p:animMotion origin="layout" path="M -3.95833E-6 -2.59259E-6 L -0.75638 -0.0574 " pathEditMode="relative" rAng="0" ptsTypes="AA">
                                      <p:cBhvr>
                                        <p:cTn id="156" dur="1000" fill="hold"/>
                                        <p:tgtEl>
                                          <p:spTgt spid="17"/>
                                        </p:tgtEl>
                                        <p:attrNameLst>
                                          <p:attrName>ppt_x</p:attrName>
                                          <p:attrName>ppt_y</p:attrName>
                                        </p:attrNameLst>
                                      </p:cBhvr>
                                      <p:rCtr x="-37826" y="-2870"/>
                                    </p:animMotion>
                                  </p:childTnLst>
                                </p:cTn>
                              </p:par>
                              <p:par>
                                <p:cTn id="157" presetID="42" presetClass="path" presetSubtype="0" accel="50000" decel="50000" fill="hold" grpId="1" nodeType="withEffect">
                                  <p:stCondLst>
                                    <p:cond delay="0"/>
                                  </p:stCondLst>
                                  <p:childTnLst>
                                    <p:animMotion origin="layout" path="M -3.95833E-6 2.96296E-6 L -0.75325 0.02546 " pathEditMode="relative" rAng="0" ptsTypes="AA">
                                      <p:cBhvr>
                                        <p:cTn id="158" dur="1000" fill="hold"/>
                                        <p:tgtEl>
                                          <p:spTgt spid="18"/>
                                        </p:tgtEl>
                                        <p:attrNameLst>
                                          <p:attrName>ppt_x</p:attrName>
                                          <p:attrName>ppt_y</p:attrName>
                                        </p:attrNameLst>
                                      </p:cBhvr>
                                      <p:rCtr x="-37669" y="1273"/>
                                    </p:animMotion>
                                  </p:childTnLst>
                                </p:cTn>
                              </p:par>
                              <p:par>
                                <p:cTn id="159" presetID="42" presetClass="path" presetSubtype="0" accel="50000" decel="50000" fill="hold" grpId="1" nodeType="withEffect">
                                  <p:stCondLst>
                                    <p:cond delay="0"/>
                                  </p:stCondLst>
                                  <p:childTnLst>
                                    <p:animMotion origin="layout" path="M 2.08333E-6 1.85185E-6 L -0.16901 -0.07338 " pathEditMode="relative" rAng="0" ptsTypes="AA">
                                      <p:cBhvr>
                                        <p:cTn id="160" dur="1000" fill="hold"/>
                                        <p:tgtEl>
                                          <p:spTgt spid="9"/>
                                        </p:tgtEl>
                                        <p:attrNameLst>
                                          <p:attrName>ppt_x</p:attrName>
                                          <p:attrName>ppt_y</p:attrName>
                                        </p:attrNameLst>
                                      </p:cBhvr>
                                      <p:rCtr x="-8451" y="-3681"/>
                                    </p:animMotion>
                                  </p:childTnLst>
                                </p:cTn>
                              </p:par>
                              <p:par>
                                <p:cTn id="161" presetID="42" presetClass="path" presetSubtype="0" accel="50000" decel="50000" fill="hold" grpId="1" nodeType="withEffect">
                                  <p:stCondLst>
                                    <p:cond delay="0"/>
                                  </p:stCondLst>
                                  <p:childTnLst>
                                    <p:animMotion origin="layout" path="M 0 -1.11111E-6 L -0.36328 -0.10509 " pathEditMode="relative" rAng="0" ptsTypes="AA">
                                      <p:cBhvr>
                                        <p:cTn id="162" dur="1000" fill="hold"/>
                                        <p:tgtEl>
                                          <p:spTgt spid="13"/>
                                        </p:tgtEl>
                                        <p:attrNameLst>
                                          <p:attrName>ppt_x</p:attrName>
                                          <p:attrName>ppt_y</p:attrName>
                                        </p:attrNameLst>
                                      </p:cBhvr>
                                      <p:rCtr x="-18164" y="-5255"/>
                                    </p:animMotion>
                                  </p:childTnLst>
                                </p:cTn>
                              </p:par>
                              <p:par>
                                <p:cTn id="163" presetID="42" presetClass="path" presetSubtype="0" accel="50000" decel="50000" fill="hold" grpId="1" nodeType="withEffect">
                                  <p:stCondLst>
                                    <p:cond delay="0"/>
                                  </p:stCondLst>
                                  <p:childTnLst>
                                    <p:animMotion origin="layout" path="M 2.08333E-6 3.33333E-6 L -0.42839 0.4493 " pathEditMode="relative" rAng="0" ptsTypes="AA">
                                      <p:cBhvr>
                                        <p:cTn id="164" dur="1000" fill="hold"/>
                                        <p:tgtEl>
                                          <p:spTgt spid="62"/>
                                        </p:tgtEl>
                                        <p:attrNameLst>
                                          <p:attrName>ppt_x</p:attrName>
                                          <p:attrName>ppt_y</p:attrName>
                                        </p:attrNameLst>
                                      </p:cBhvr>
                                      <p:rCtr x="-21419" y="22454"/>
                                    </p:animMotion>
                                  </p:childTnLst>
                                </p:cTn>
                              </p:par>
                              <p:par>
                                <p:cTn id="165" presetID="1" presetClass="exit" presetSubtype="0" fill="hold" grpId="2" nodeType="withEffect">
                                  <p:stCondLst>
                                    <p:cond delay="750"/>
                                  </p:stCondLst>
                                  <p:childTnLst>
                                    <p:set>
                                      <p:cBhvr>
                                        <p:cTn id="166" dur="1" fill="hold">
                                          <p:stCondLst>
                                            <p:cond delay="0"/>
                                          </p:stCondLst>
                                        </p:cTn>
                                        <p:tgtEl>
                                          <p:spTgt spid="59"/>
                                        </p:tgtEl>
                                        <p:attrNameLst>
                                          <p:attrName>style.visibility</p:attrName>
                                        </p:attrNameLst>
                                      </p:cBhvr>
                                      <p:to>
                                        <p:strVal val="hidden"/>
                                      </p:to>
                                    </p:set>
                                  </p:childTnLst>
                                </p:cTn>
                              </p:par>
                              <p:par>
                                <p:cTn id="167" presetID="1" presetClass="exit" presetSubtype="0" fill="hold" grpId="2" nodeType="withEffect">
                                  <p:stCondLst>
                                    <p:cond delay="750"/>
                                  </p:stCondLst>
                                  <p:childTnLst>
                                    <p:set>
                                      <p:cBhvr>
                                        <p:cTn id="168" dur="1" fill="hold">
                                          <p:stCondLst>
                                            <p:cond delay="0"/>
                                          </p:stCondLst>
                                        </p:cTn>
                                        <p:tgtEl>
                                          <p:spTgt spid="73"/>
                                        </p:tgtEl>
                                        <p:attrNameLst>
                                          <p:attrName>style.visibility</p:attrName>
                                        </p:attrNameLst>
                                      </p:cBhvr>
                                      <p:to>
                                        <p:strVal val="hidden"/>
                                      </p:to>
                                    </p:set>
                                  </p:childTnLst>
                                </p:cTn>
                              </p:par>
                              <p:par>
                                <p:cTn id="169" presetID="1" presetClass="exit" presetSubtype="0" fill="hold" grpId="2" nodeType="withEffect">
                                  <p:stCondLst>
                                    <p:cond delay="750"/>
                                  </p:stCondLst>
                                  <p:childTnLst>
                                    <p:set>
                                      <p:cBhvr>
                                        <p:cTn id="170" dur="1" fill="hold">
                                          <p:stCondLst>
                                            <p:cond delay="0"/>
                                          </p:stCondLst>
                                        </p:cTn>
                                        <p:tgtEl>
                                          <p:spTgt spid="52"/>
                                        </p:tgtEl>
                                        <p:attrNameLst>
                                          <p:attrName>style.visibility</p:attrName>
                                        </p:attrNameLst>
                                      </p:cBhvr>
                                      <p:to>
                                        <p:strVal val="hidden"/>
                                      </p:to>
                                    </p:set>
                                  </p:childTnLst>
                                </p:cTn>
                              </p:par>
                              <p:par>
                                <p:cTn id="171" presetID="1" presetClass="exit" presetSubtype="0" fill="hold" grpId="2" nodeType="withEffect">
                                  <p:stCondLst>
                                    <p:cond delay="750"/>
                                  </p:stCondLst>
                                  <p:childTnLst>
                                    <p:set>
                                      <p:cBhvr>
                                        <p:cTn id="172" dur="1" fill="hold">
                                          <p:stCondLst>
                                            <p:cond delay="0"/>
                                          </p:stCondLst>
                                        </p:cTn>
                                        <p:tgtEl>
                                          <p:spTgt spid="17"/>
                                        </p:tgtEl>
                                        <p:attrNameLst>
                                          <p:attrName>style.visibility</p:attrName>
                                        </p:attrNameLst>
                                      </p:cBhvr>
                                      <p:to>
                                        <p:strVal val="hidden"/>
                                      </p:to>
                                    </p:set>
                                  </p:childTnLst>
                                </p:cTn>
                              </p:par>
                              <p:par>
                                <p:cTn id="173" presetID="1" presetClass="exit" presetSubtype="0" fill="hold" grpId="2" nodeType="withEffect">
                                  <p:stCondLst>
                                    <p:cond delay="750"/>
                                  </p:stCondLst>
                                  <p:childTnLst>
                                    <p:set>
                                      <p:cBhvr>
                                        <p:cTn id="174" dur="1" fill="hold">
                                          <p:stCondLst>
                                            <p:cond delay="0"/>
                                          </p:stCondLst>
                                        </p:cTn>
                                        <p:tgtEl>
                                          <p:spTgt spid="18"/>
                                        </p:tgtEl>
                                        <p:attrNameLst>
                                          <p:attrName>style.visibility</p:attrName>
                                        </p:attrNameLst>
                                      </p:cBhvr>
                                      <p:to>
                                        <p:strVal val="hidden"/>
                                      </p:to>
                                    </p:set>
                                  </p:childTnLst>
                                </p:cTn>
                              </p:par>
                              <p:par>
                                <p:cTn id="175" presetID="1" presetClass="exit" presetSubtype="0" fill="hold" grpId="2" nodeType="withEffect">
                                  <p:stCondLst>
                                    <p:cond delay="750"/>
                                  </p:stCondLst>
                                  <p:childTnLst>
                                    <p:set>
                                      <p:cBhvr>
                                        <p:cTn id="176" dur="1" fill="hold">
                                          <p:stCondLst>
                                            <p:cond delay="0"/>
                                          </p:stCondLst>
                                        </p:cTn>
                                        <p:tgtEl>
                                          <p:spTgt spid="9"/>
                                        </p:tgtEl>
                                        <p:attrNameLst>
                                          <p:attrName>style.visibility</p:attrName>
                                        </p:attrNameLst>
                                      </p:cBhvr>
                                      <p:to>
                                        <p:strVal val="hidden"/>
                                      </p:to>
                                    </p:set>
                                  </p:childTnLst>
                                </p:cTn>
                              </p:par>
                              <p:par>
                                <p:cTn id="177" presetID="1" presetClass="exit" presetSubtype="0" fill="hold" grpId="2" nodeType="withEffect">
                                  <p:stCondLst>
                                    <p:cond delay="750"/>
                                  </p:stCondLst>
                                  <p:childTnLst>
                                    <p:set>
                                      <p:cBhvr>
                                        <p:cTn id="178" dur="1" fill="hold">
                                          <p:stCondLst>
                                            <p:cond delay="0"/>
                                          </p:stCondLst>
                                        </p:cTn>
                                        <p:tgtEl>
                                          <p:spTgt spid="13"/>
                                        </p:tgtEl>
                                        <p:attrNameLst>
                                          <p:attrName>style.visibility</p:attrName>
                                        </p:attrNameLst>
                                      </p:cBhvr>
                                      <p:to>
                                        <p:strVal val="hidden"/>
                                      </p:to>
                                    </p:set>
                                  </p:childTnLst>
                                </p:cTn>
                              </p:par>
                              <p:par>
                                <p:cTn id="179" presetID="1" presetClass="exit" presetSubtype="0" fill="hold" grpId="2" nodeType="withEffect">
                                  <p:stCondLst>
                                    <p:cond delay="750"/>
                                  </p:stCondLst>
                                  <p:childTnLst>
                                    <p:set>
                                      <p:cBhvr>
                                        <p:cTn id="180" dur="1" fill="hold">
                                          <p:stCondLst>
                                            <p:cond delay="0"/>
                                          </p:stCondLst>
                                        </p:cTn>
                                        <p:tgtEl>
                                          <p:spTgt spid="62"/>
                                        </p:tgtEl>
                                        <p:attrNameLst>
                                          <p:attrName>style.visibility</p:attrName>
                                        </p:attrNameLst>
                                      </p:cBhvr>
                                      <p:to>
                                        <p:strVal val="hidden"/>
                                      </p:to>
                                    </p:set>
                                  </p:childTnLst>
                                </p:cTn>
                              </p:par>
                              <p:par>
                                <p:cTn id="181" presetID="1" presetClass="entr" presetSubtype="0" fill="hold" grpId="0" nodeType="withEffect">
                                  <p:stCondLst>
                                    <p:cond delay="750"/>
                                  </p:stCondLst>
                                  <p:childTnLst>
                                    <p:set>
                                      <p:cBhvr>
                                        <p:cTn id="182" dur="1" fill="hold">
                                          <p:stCondLst>
                                            <p:cond delay="0"/>
                                          </p:stCondLst>
                                        </p:cTn>
                                        <p:tgtEl>
                                          <p:spTgt spid="7"/>
                                        </p:tgtEl>
                                        <p:attrNameLst>
                                          <p:attrName>style.visibility</p:attrName>
                                        </p:attrNameLst>
                                      </p:cBhvr>
                                      <p:to>
                                        <p:strVal val="visible"/>
                                      </p:to>
                                    </p:set>
                                  </p:childTnLst>
                                </p:cTn>
                              </p:par>
                              <p:par>
                                <p:cTn id="183" presetID="1" presetClass="entr" presetSubtype="0" fill="hold" grpId="0" nodeType="withEffect">
                                  <p:stCondLst>
                                    <p:cond delay="750"/>
                                  </p:stCondLst>
                                  <p:childTnLst>
                                    <p:set>
                                      <p:cBhvr>
                                        <p:cTn id="184" dur="1" fill="hold">
                                          <p:stCondLst>
                                            <p:cond delay="0"/>
                                          </p:stCondLst>
                                        </p:cTn>
                                        <p:tgtEl>
                                          <p:spTgt spid="8"/>
                                        </p:tgtEl>
                                        <p:attrNameLst>
                                          <p:attrName>style.visibility</p:attrName>
                                        </p:attrNameLst>
                                      </p:cBhvr>
                                      <p:to>
                                        <p:strVal val="visible"/>
                                      </p:to>
                                    </p:set>
                                  </p:childTnLst>
                                </p:cTn>
                              </p:par>
                              <p:par>
                                <p:cTn id="185" presetID="1" presetClass="entr" presetSubtype="0" fill="hold" grpId="0" nodeType="withEffect">
                                  <p:stCondLst>
                                    <p:cond delay="750"/>
                                  </p:stCondLst>
                                  <p:childTnLst>
                                    <p:set>
                                      <p:cBhvr>
                                        <p:cTn id="186" dur="1" fill="hold">
                                          <p:stCondLst>
                                            <p:cond delay="0"/>
                                          </p:stCondLst>
                                        </p:cTn>
                                        <p:tgtEl>
                                          <p:spTgt spid="12"/>
                                        </p:tgtEl>
                                        <p:attrNameLst>
                                          <p:attrName>style.visibility</p:attrName>
                                        </p:attrNameLst>
                                      </p:cBhvr>
                                      <p:to>
                                        <p:strVal val="visible"/>
                                      </p:to>
                                    </p:set>
                                  </p:childTnLst>
                                </p:cTn>
                              </p:par>
                              <p:par>
                                <p:cTn id="187" presetID="1" presetClass="entr" presetSubtype="0" fill="hold" grpId="0" nodeType="withEffect">
                                  <p:stCondLst>
                                    <p:cond delay="750"/>
                                  </p:stCondLst>
                                  <p:childTnLst>
                                    <p:set>
                                      <p:cBhvr>
                                        <p:cTn id="188" dur="1" fill="hold">
                                          <p:stCondLst>
                                            <p:cond delay="0"/>
                                          </p:stCondLst>
                                        </p:cTn>
                                        <p:tgtEl>
                                          <p:spTgt spid="21"/>
                                        </p:tgtEl>
                                        <p:attrNameLst>
                                          <p:attrName>style.visibility</p:attrName>
                                        </p:attrNameLst>
                                      </p:cBhvr>
                                      <p:to>
                                        <p:strVal val="visible"/>
                                      </p:to>
                                    </p:set>
                                  </p:childTnLst>
                                </p:cTn>
                              </p:par>
                              <p:par>
                                <p:cTn id="189" presetID="1" presetClass="entr" presetSubtype="0" fill="hold" grpId="0" nodeType="withEffect">
                                  <p:stCondLst>
                                    <p:cond delay="750"/>
                                  </p:stCondLst>
                                  <p:childTnLst>
                                    <p:set>
                                      <p:cBhvr>
                                        <p:cTn id="190" dur="1" fill="hold">
                                          <p:stCondLst>
                                            <p:cond delay="0"/>
                                          </p:stCondLst>
                                        </p:cTn>
                                        <p:tgtEl>
                                          <p:spTgt spid="23"/>
                                        </p:tgtEl>
                                        <p:attrNameLst>
                                          <p:attrName>style.visibility</p:attrName>
                                        </p:attrNameLst>
                                      </p:cBhvr>
                                      <p:to>
                                        <p:strVal val="visible"/>
                                      </p:to>
                                    </p:set>
                                  </p:childTnLst>
                                </p:cTn>
                              </p:par>
                              <p:par>
                                <p:cTn id="191" presetID="1" presetClass="entr" presetSubtype="0" fill="hold" grpId="0" nodeType="withEffect">
                                  <p:stCondLst>
                                    <p:cond delay="750"/>
                                  </p:stCondLst>
                                  <p:childTnLst>
                                    <p:set>
                                      <p:cBhvr>
                                        <p:cTn id="192" dur="1" fill="hold">
                                          <p:stCondLst>
                                            <p:cond delay="0"/>
                                          </p:stCondLst>
                                        </p:cTn>
                                        <p:tgtEl>
                                          <p:spTgt spid="25"/>
                                        </p:tgtEl>
                                        <p:attrNameLst>
                                          <p:attrName>style.visibility</p:attrName>
                                        </p:attrNameLst>
                                      </p:cBhvr>
                                      <p:to>
                                        <p:strVal val="visible"/>
                                      </p:to>
                                    </p:set>
                                  </p:childTnLst>
                                </p:cTn>
                              </p:par>
                              <p:par>
                                <p:cTn id="193" presetID="1" presetClass="entr" presetSubtype="0" fill="hold" grpId="0" nodeType="withEffect">
                                  <p:stCondLst>
                                    <p:cond delay="750"/>
                                  </p:stCondLst>
                                  <p:childTnLst>
                                    <p:set>
                                      <p:cBhvr>
                                        <p:cTn id="194" dur="1" fill="hold">
                                          <p:stCondLst>
                                            <p:cond delay="0"/>
                                          </p:stCondLst>
                                        </p:cTn>
                                        <p:tgtEl>
                                          <p:spTgt spid="27"/>
                                        </p:tgtEl>
                                        <p:attrNameLst>
                                          <p:attrName>style.visibility</p:attrName>
                                        </p:attrNameLst>
                                      </p:cBhvr>
                                      <p:to>
                                        <p:strVal val="visible"/>
                                      </p:to>
                                    </p:set>
                                  </p:childTnLst>
                                </p:cTn>
                              </p:par>
                              <p:par>
                                <p:cTn id="195" presetID="1" presetClass="exit" presetSubtype="0" fill="hold" grpId="2" nodeType="withEffect">
                                  <p:stCondLst>
                                    <p:cond delay="750"/>
                                  </p:stCondLst>
                                  <p:childTnLst>
                                    <p:set>
                                      <p:cBhvr>
                                        <p:cTn id="196" dur="1" fill="hold">
                                          <p:stCondLst>
                                            <p:cond delay="0"/>
                                          </p:stCondLst>
                                        </p:cTn>
                                        <p:tgtEl>
                                          <p:spTgt spid="19"/>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38"/>
                                        </p:tgtEl>
                                        <p:attrNameLst>
                                          <p:attrName>style.visibility</p:attrName>
                                        </p:attrNameLst>
                                      </p:cBhvr>
                                      <p:to>
                                        <p:strVal val="visible"/>
                                      </p:to>
                                    </p:set>
                                    <p:animEffect transition="in" filter="fade">
                                      <p:cBhvr>
                                        <p:cTn id="201" dur="500"/>
                                        <p:tgtEl>
                                          <p:spTgt spid="3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35"/>
                                        </p:tgtEl>
                                        <p:attrNameLst>
                                          <p:attrName>style.visibility</p:attrName>
                                        </p:attrNameLst>
                                      </p:cBhvr>
                                      <p:to>
                                        <p:strVal val="visible"/>
                                      </p:to>
                                    </p:set>
                                    <p:animEffect transition="in" filter="fade">
                                      <p:cBhvr>
                                        <p:cTn id="204" dur="500"/>
                                        <p:tgtEl>
                                          <p:spTgt spid="35"/>
                                        </p:tgtEl>
                                      </p:cBhvr>
                                    </p:animEffect>
                                  </p:childTnLst>
                                </p:cTn>
                              </p:par>
                            </p:childTnLst>
                          </p:cTn>
                        </p:par>
                      </p:childTnLst>
                    </p:cTn>
                  </p:par>
                  <p:par>
                    <p:cTn id="205" fill="hold">
                      <p:stCondLst>
                        <p:cond delay="indefinite"/>
                      </p:stCondLst>
                      <p:childTnLst>
                        <p:par>
                          <p:cTn id="206" fill="hold">
                            <p:stCondLst>
                              <p:cond delay="0"/>
                            </p:stCondLst>
                            <p:childTnLst>
                              <p:par>
                                <p:cTn id="207" presetID="42" presetClass="path" presetSubtype="0" accel="50000" decel="50000" fill="hold" grpId="1" nodeType="clickEffect">
                                  <p:stCondLst>
                                    <p:cond delay="0"/>
                                  </p:stCondLst>
                                  <p:childTnLst>
                                    <p:animMotion origin="layout" path="M -1.875E-6 -2.59259E-6 L -0.30716 -0.26041 " pathEditMode="relative" rAng="0" ptsTypes="AA">
                                      <p:cBhvr>
                                        <p:cTn id="208" dur="1000" fill="hold"/>
                                        <p:tgtEl>
                                          <p:spTgt spid="19"/>
                                        </p:tgtEl>
                                        <p:attrNameLst>
                                          <p:attrName>ppt_x</p:attrName>
                                          <p:attrName>ppt_y</p:attrName>
                                        </p:attrNameLst>
                                      </p:cBhvr>
                                      <p:rCtr x="-15365" y="-13032"/>
                                    </p:animMotion>
                                  </p:childTnLst>
                                </p:cTn>
                              </p:par>
                              <p:par>
                                <p:cTn id="209" presetID="1" presetClass="entr" presetSubtype="0" fill="hold" grpId="0" nodeType="withEffect">
                                  <p:stCondLst>
                                    <p:cond delay="750"/>
                                  </p:stCondLst>
                                  <p:childTnLst>
                                    <p:set>
                                      <p:cBhvr>
                                        <p:cTn id="210" dur="1" fill="hold">
                                          <p:stCondLst>
                                            <p:cond delay="0"/>
                                          </p:stCondLst>
                                        </p:cTn>
                                        <p:tgtEl>
                                          <p:spTgt spid="37"/>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40"/>
                                        </p:tgtEl>
                                        <p:attrNameLst>
                                          <p:attrName>style.visibility</p:attrName>
                                        </p:attrNameLst>
                                      </p:cBhvr>
                                      <p:to>
                                        <p:strVal val="visible"/>
                                      </p:to>
                                    </p:set>
                                  </p:childTnLst>
                                </p:cTn>
                              </p:par>
                            </p:childTnLst>
                          </p:cTn>
                        </p:par>
                        <p:par>
                          <p:cTn id="215" fill="hold">
                            <p:stCondLst>
                              <p:cond delay="0"/>
                            </p:stCondLst>
                            <p:childTnLst>
                              <p:par>
                                <p:cTn id="216" presetID="1" presetClass="entr" presetSubtype="0" fill="hold" grpId="0" nodeType="afterEffect">
                                  <p:stCondLst>
                                    <p:cond delay="0"/>
                                  </p:stCondLst>
                                  <p:childTnLst>
                                    <p:set>
                                      <p:cBhvr>
                                        <p:cTn id="217" dur="1" fill="hold">
                                          <p:stCondLst>
                                            <p:cond delay="0"/>
                                          </p:stCondLst>
                                        </p:cTn>
                                        <p:tgtEl>
                                          <p:spTgt spid="44"/>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42" presetClass="path" presetSubtype="0" accel="50000" decel="50000" fill="hold" grpId="1" nodeType="clickEffect">
                                  <p:stCondLst>
                                    <p:cond delay="0"/>
                                  </p:stCondLst>
                                  <p:childTnLst>
                                    <p:animMotion origin="layout" path="M 0 1.85185E-6 L 0.12826 -0.3338 " pathEditMode="relative" rAng="0" ptsTypes="AA">
                                      <p:cBhvr>
                                        <p:cTn id="221" dur="1000" fill="hold"/>
                                        <p:tgtEl>
                                          <p:spTgt spid="11"/>
                                        </p:tgtEl>
                                        <p:attrNameLst>
                                          <p:attrName>ppt_x</p:attrName>
                                          <p:attrName>ppt_y</p:attrName>
                                        </p:attrNameLst>
                                      </p:cBhvr>
                                      <p:rCtr x="6406" y="-16690"/>
                                    </p:animMotion>
                                  </p:childTnLst>
                                </p:cTn>
                              </p:par>
                              <p:par>
                                <p:cTn id="222" presetID="1" presetClass="exit" presetSubtype="0" fill="hold" grpId="2" nodeType="withEffect">
                                  <p:stCondLst>
                                    <p:cond delay="750"/>
                                  </p:stCondLst>
                                  <p:childTnLst>
                                    <p:set>
                                      <p:cBhvr>
                                        <p:cTn id="223" dur="1" fill="hold">
                                          <p:stCondLst>
                                            <p:cond delay="0"/>
                                          </p:stCondLst>
                                        </p:cTn>
                                        <p:tgtEl>
                                          <p:spTgt spid="11"/>
                                        </p:tgtEl>
                                        <p:attrNameLst>
                                          <p:attrName>style.visibility</p:attrName>
                                        </p:attrNameLst>
                                      </p:cBhvr>
                                      <p:to>
                                        <p:strVal val="hidden"/>
                                      </p:to>
                                    </p:set>
                                  </p:childTnLst>
                                </p:cTn>
                              </p:par>
                              <p:par>
                                <p:cTn id="224" presetID="1" presetClass="entr" presetSubtype="0" fill="hold" grpId="0" nodeType="withEffect">
                                  <p:stCondLst>
                                    <p:cond delay="750"/>
                                  </p:stCondLst>
                                  <p:childTnLst>
                                    <p:set>
                                      <p:cBhvr>
                                        <p:cTn id="225" dur="1" fill="hold">
                                          <p:stCondLst>
                                            <p:cond delay="0"/>
                                          </p:stCondLst>
                                        </p:cTn>
                                        <p:tgtEl>
                                          <p:spTgt spid="42"/>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53"/>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46"/>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42" presetClass="path" presetSubtype="0" accel="50000" decel="50000" fill="hold" grpId="1" nodeType="clickEffect">
                                  <p:stCondLst>
                                    <p:cond delay="0"/>
                                  </p:stCondLst>
                                  <p:childTnLst>
                                    <p:animMotion origin="layout" path="M 2.08333E-6 -2.59259E-6 L 0.56614 -0.16944 " pathEditMode="relative" rAng="0" ptsTypes="AA">
                                      <p:cBhvr>
                                        <p:cTn id="235" dur="1000" fill="hold"/>
                                        <p:tgtEl>
                                          <p:spTgt spid="65"/>
                                        </p:tgtEl>
                                        <p:attrNameLst>
                                          <p:attrName>ppt_x</p:attrName>
                                          <p:attrName>ppt_y</p:attrName>
                                        </p:attrNameLst>
                                      </p:cBhvr>
                                      <p:rCtr x="28307" y="-8472"/>
                                    </p:animMotion>
                                  </p:childTnLst>
                                </p:cTn>
                              </p:par>
                              <p:par>
                                <p:cTn id="236" presetID="42" presetClass="path" presetSubtype="0" accel="50000" decel="50000" fill="hold" grpId="1" nodeType="withEffect">
                                  <p:stCondLst>
                                    <p:cond delay="0"/>
                                  </p:stCondLst>
                                  <p:childTnLst>
                                    <p:animMotion origin="layout" path="M -2.91667E-6 -2.59259E-6 L 0.65912 -0.1912 " pathEditMode="relative" rAng="0" ptsTypes="AA">
                                      <p:cBhvr>
                                        <p:cTn id="237" dur="1000" fill="hold"/>
                                        <p:tgtEl>
                                          <p:spTgt spid="10"/>
                                        </p:tgtEl>
                                        <p:attrNameLst>
                                          <p:attrName>ppt_x</p:attrName>
                                          <p:attrName>ppt_y</p:attrName>
                                        </p:attrNameLst>
                                      </p:cBhvr>
                                      <p:rCtr x="32956" y="-9560"/>
                                    </p:animMotion>
                                  </p:childTnLst>
                                </p:cTn>
                              </p:par>
                              <p:par>
                                <p:cTn id="238" presetID="1" presetClass="exit" presetSubtype="0" fill="hold" grpId="2" nodeType="withEffect">
                                  <p:stCondLst>
                                    <p:cond delay="750"/>
                                  </p:stCondLst>
                                  <p:childTnLst>
                                    <p:set>
                                      <p:cBhvr>
                                        <p:cTn id="239" dur="1" fill="hold">
                                          <p:stCondLst>
                                            <p:cond delay="0"/>
                                          </p:stCondLst>
                                        </p:cTn>
                                        <p:tgtEl>
                                          <p:spTgt spid="65"/>
                                        </p:tgtEl>
                                        <p:attrNameLst>
                                          <p:attrName>style.visibility</p:attrName>
                                        </p:attrNameLst>
                                      </p:cBhvr>
                                      <p:to>
                                        <p:strVal val="hidden"/>
                                      </p:to>
                                    </p:set>
                                  </p:childTnLst>
                                </p:cTn>
                              </p:par>
                              <p:par>
                                <p:cTn id="240" presetID="1" presetClass="exit" presetSubtype="0" fill="hold" grpId="2" nodeType="withEffect">
                                  <p:stCondLst>
                                    <p:cond delay="750"/>
                                  </p:stCondLst>
                                  <p:childTnLst>
                                    <p:set>
                                      <p:cBhvr>
                                        <p:cTn id="241" dur="1" fill="hold">
                                          <p:stCondLst>
                                            <p:cond delay="0"/>
                                          </p:stCondLst>
                                        </p:cTn>
                                        <p:tgtEl>
                                          <p:spTgt spid="10"/>
                                        </p:tgtEl>
                                        <p:attrNameLst>
                                          <p:attrName>style.visibility</p:attrName>
                                        </p:attrNameLst>
                                      </p:cBhvr>
                                      <p:to>
                                        <p:strVal val="hidden"/>
                                      </p:to>
                                    </p:set>
                                  </p:childTnLst>
                                </p:cTn>
                              </p:par>
                              <p:par>
                                <p:cTn id="242" presetID="1" presetClass="entr" presetSubtype="0" fill="hold" grpId="0" nodeType="withEffect">
                                  <p:stCondLst>
                                    <p:cond delay="750"/>
                                  </p:stCondLst>
                                  <p:childTnLst>
                                    <p:set>
                                      <p:cBhvr>
                                        <p:cTn id="243" dur="1" fill="hold">
                                          <p:stCondLst>
                                            <p:cond delay="0"/>
                                          </p:stCondLst>
                                        </p:cTn>
                                        <p:tgtEl>
                                          <p:spTgt spid="48"/>
                                        </p:tgtEl>
                                        <p:attrNameLst>
                                          <p:attrName>style.visibility</p:attrName>
                                        </p:attrNameLst>
                                      </p:cBhvr>
                                      <p:to>
                                        <p:strVal val="visible"/>
                                      </p:to>
                                    </p:set>
                                  </p:childTnLst>
                                </p:cTn>
                              </p:par>
                              <p:par>
                                <p:cTn id="244" presetID="1" presetClass="entr" presetSubtype="0" fill="hold" grpId="0" nodeType="withEffect">
                                  <p:stCondLst>
                                    <p:cond delay="750"/>
                                  </p:stCondLst>
                                  <p:childTnLst>
                                    <p:set>
                                      <p:cBhvr>
                                        <p:cTn id="245" dur="1" fill="hold">
                                          <p:stCondLst>
                                            <p:cond delay="0"/>
                                          </p:stCondLst>
                                        </p:cTn>
                                        <p:tgtEl>
                                          <p:spTgt spid="50"/>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9" presetClass="emph" presetSubtype="0" grpId="1" nodeType="clickEffect">
                                  <p:stCondLst>
                                    <p:cond delay="0"/>
                                  </p:stCondLst>
                                  <p:childTnLst>
                                    <p:set>
                                      <p:cBhvr>
                                        <p:cTn id="249" dur="indefinite"/>
                                        <p:tgtEl>
                                          <p:spTgt spid="3"/>
                                        </p:tgtEl>
                                        <p:attrNameLst>
                                          <p:attrName>style.opacity</p:attrName>
                                        </p:attrNameLst>
                                      </p:cBhvr>
                                      <p:to>
                                        <p:strVal val="1"/>
                                      </p:to>
                                    </p:set>
                                    <p:animEffect filter="image" prLst="opacity: 1">
                                      <p:cBhvr rctx="IE">
                                        <p:cTn id="250" dur="indefinite"/>
                                        <p:tgtEl>
                                          <p:spTgt spid="3"/>
                                        </p:tgtEl>
                                      </p:cBhvr>
                                    </p:animEffect>
                                  </p:childTnLst>
                                </p:cTn>
                              </p:par>
                              <p:par>
                                <p:cTn id="251" presetID="9" presetClass="emph" presetSubtype="0" grpId="1" nodeType="withEffect">
                                  <p:stCondLst>
                                    <p:cond delay="0"/>
                                  </p:stCondLst>
                                  <p:childTnLst>
                                    <p:set>
                                      <p:cBhvr>
                                        <p:cTn id="252" dur="indefinite"/>
                                        <p:tgtEl>
                                          <p:spTgt spid="68"/>
                                        </p:tgtEl>
                                        <p:attrNameLst>
                                          <p:attrName>style.opacity</p:attrName>
                                        </p:attrNameLst>
                                      </p:cBhvr>
                                      <p:to>
                                        <p:strVal val="1"/>
                                      </p:to>
                                    </p:set>
                                    <p:animEffect filter="image" prLst="opacity: 1">
                                      <p:cBhvr rctx="IE">
                                        <p:cTn id="253" dur="indefinite"/>
                                        <p:tgtEl>
                                          <p:spTgt spid="68"/>
                                        </p:tgtEl>
                                      </p:cBhvr>
                                    </p:animEffect>
                                  </p:childTnLst>
                                </p:cTn>
                              </p:par>
                              <p:par>
                                <p:cTn id="254" presetID="9" presetClass="emph" presetSubtype="0" grpId="1" nodeType="withEffect">
                                  <p:stCondLst>
                                    <p:cond delay="0"/>
                                  </p:stCondLst>
                                  <p:childTnLst>
                                    <p:set>
                                      <p:cBhvr>
                                        <p:cTn id="255" dur="indefinite"/>
                                        <p:tgtEl>
                                          <p:spTgt spid="49"/>
                                        </p:tgtEl>
                                        <p:attrNameLst>
                                          <p:attrName>style.opacity</p:attrName>
                                        </p:attrNameLst>
                                      </p:cBhvr>
                                      <p:to>
                                        <p:strVal val="1"/>
                                      </p:to>
                                    </p:set>
                                    <p:animEffect filter="image" prLst="opacity: 1">
                                      <p:cBhvr rctx="IE">
                                        <p:cTn id="256" dur="indefinite"/>
                                        <p:tgtEl>
                                          <p:spTgt spid="49"/>
                                        </p:tgtEl>
                                      </p:cBhvr>
                                    </p:animEffect>
                                  </p:childTnLst>
                                </p:cTn>
                              </p:par>
                              <p:par>
                                <p:cTn id="257" presetID="9" presetClass="emph" presetSubtype="0" grpId="1" nodeType="withEffect">
                                  <p:stCondLst>
                                    <p:cond delay="0"/>
                                  </p:stCondLst>
                                  <p:childTnLst>
                                    <p:set>
                                      <p:cBhvr>
                                        <p:cTn id="258" dur="indefinite"/>
                                        <p:tgtEl>
                                          <p:spTgt spid="20"/>
                                        </p:tgtEl>
                                        <p:attrNameLst>
                                          <p:attrName>style.opacity</p:attrName>
                                        </p:attrNameLst>
                                      </p:cBhvr>
                                      <p:to>
                                        <p:strVal val="1"/>
                                      </p:to>
                                    </p:set>
                                    <p:animEffect filter="image" prLst="opacity: 1">
                                      <p:cBhvr rctx="IE">
                                        <p:cTn id="259" dur="indefinite"/>
                                        <p:tgtEl>
                                          <p:spTgt spid="20"/>
                                        </p:tgtEl>
                                      </p:cBhvr>
                                    </p:animEffect>
                                  </p:childTnLst>
                                </p:cTn>
                              </p:par>
                              <p:par>
                                <p:cTn id="260" presetID="9" presetClass="emph" presetSubtype="0" grpId="1" nodeType="withEffect">
                                  <p:stCondLst>
                                    <p:cond delay="0"/>
                                  </p:stCondLst>
                                  <p:childTnLst>
                                    <p:set>
                                      <p:cBhvr>
                                        <p:cTn id="261" dur="indefinite"/>
                                        <p:tgtEl>
                                          <p:spTgt spid="14"/>
                                        </p:tgtEl>
                                        <p:attrNameLst>
                                          <p:attrName>style.opacity</p:attrName>
                                        </p:attrNameLst>
                                      </p:cBhvr>
                                      <p:to>
                                        <p:strVal val="1"/>
                                      </p:to>
                                    </p:set>
                                    <p:animEffect filter="image" prLst="opacity: 1">
                                      <p:cBhvr rctx="IE">
                                        <p:cTn id="262" dur="indefinite"/>
                                        <p:tgtEl>
                                          <p:spTgt spid="14"/>
                                        </p:tgtEl>
                                      </p:cBhvr>
                                    </p:animEffect>
                                  </p:childTnLst>
                                </p:cTn>
                              </p:par>
                              <p:par>
                                <p:cTn id="263" presetID="9" presetClass="emph" presetSubtype="0" grpId="1" nodeType="withEffect">
                                  <p:stCondLst>
                                    <p:cond delay="0"/>
                                  </p:stCondLst>
                                  <p:childTnLst>
                                    <p:set>
                                      <p:cBhvr>
                                        <p:cTn id="264" dur="indefinite"/>
                                        <p:tgtEl>
                                          <p:spTgt spid="16"/>
                                        </p:tgtEl>
                                        <p:attrNameLst>
                                          <p:attrName>style.opacity</p:attrName>
                                        </p:attrNameLst>
                                      </p:cBhvr>
                                      <p:to>
                                        <p:strVal val="1"/>
                                      </p:to>
                                    </p:set>
                                    <p:animEffect filter="image" prLst="opacity: 1">
                                      <p:cBhvr rctx="IE">
                                        <p:cTn id="265" dur="indefinite"/>
                                        <p:tgtEl>
                                          <p:spTgt spid="16"/>
                                        </p:tgtEl>
                                      </p:cBhvr>
                                    </p:animEffect>
                                  </p:childTnLst>
                                </p:cTn>
                              </p:par>
                              <p:par>
                                <p:cTn id="266" presetID="9" presetClass="emph" presetSubtype="0" grpId="1" nodeType="withEffect">
                                  <p:stCondLst>
                                    <p:cond delay="0"/>
                                  </p:stCondLst>
                                  <p:childTnLst>
                                    <p:set>
                                      <p:cBhvr>
                                        <p:cTn id="267" dur="indefinite"/>
                                        <p:tgtEl>
                                          <p:spTgt spid="15"/>
                                        </p:tgtEl>
                                        <p:attrNameLst>
                                          <p:attrName>style.opacity</p:attrName>
                                        </p:attrNameLst>
                                      </p:cBhvr>
                                      <p:to>
                                        <p:strVal val="1"/>
                                      </p:to>
                                    </p:set>
                                    <p:animEffect filter="image" prLst="opacity: 1">
                                      <p:cBhvr rctx="IE">
                                        <p:cTn id="268" dur="indefinite"/>
                                        <p:tgtEl>
                                          <p:spTgt spid="15"/>
                                        </p:tgtEl>
                                      </p:cBhvr>
                                    </p:animEffect>
                                  </p:childTnLst>
                                </p:cTn>
                              </p:par>
                              <p:par>
                                <p:cTn id="269" presetID="9" presetClass="emph" presetSubtype="0" grpId="1" nodeType="withEffect">
                                  <p:stCondLst>
                                    <p:cond delay="0"/>
                                  </p:stCondLst>
                                  <p:childTnLst>
                                    <p:set>
                                      <p:cBhvr>
                                        <p:cTn id="270" dur="indefinite"/>
                                        <p:tgtEl>
                                          <p:spTgt spid="56"/>
                                        </p:tgtEl>
                                        <p:attrNameLst>
                                          <p:attrName>style.opacity</p:attrName>
                                        </p:attrNameLst>
                                      </p:cBhvr>
                                      <p:to>
                                        <p:strVal val="1"/>
                                      </p:to>
                                    </p:set>
                                    <p:animEffect filter="image" prLst="opacity: 1">
                                      <p:cBhvr rctx="IE">
                                        <p:cTn id="271" dur="indefinite"/>
                                        <p:tgtEl>
                                          <p:spTgt spid="56"/>
                                        </p:tgtEl>
                                      </p:cBhvr>
                                    </p:animEffect>
                                  </p:childTnLst>
                                </p:cTn>
                              </p:par>
                            </p:childTnLst>
                          </p:cTn>
                        </p:par>
                      </p:childTnLst>
                    </p:cTn>
                  </p:par>
                  <p:par>
                    <p:cTn id="272" fill="hold">
                      <p:stCondLst>
                        <p:cond delay="indefinite"/>
                      </p:stCondLst>
                      <p:childTnLst>
                        <p:par>
                          <p:cTn id="273" fill="hold">
                            <p:stCondLst>
                              <p:cond delay="0"/>
                            </p:stCondLst>
                            <p:childTnLst>
                              <p:par>
                                <p:cTn id="274" presetID="42" presetClass="path" presetSubtype="0" accel="50000" decel="50000" fill="hold" grpId="2" nodeType="clickEffect">
                                  <p:stCondLst>
                                    <p:cond delay="0"/>
                                  </p:stCondLst>
                                  <p:childTnLst>
                                    <p:animMotion origin="layout" path="M -1.875E-6 -1.85185E-6 L -0.5582 0.11644 " pathEditMode="relative" rAng="0" ptsTypes="AA">
                                      <p:cBhvr>
                                        <p:cTn id="275" dur="1000" fill="hold"/>
                                        <p:tgtEl>
                                          <p:spTgt spid="56"/>
                                        </p:tgtEl>
                                        <p:attrNameLst>
                                          <p:attrName>ppt_x</p:attrName>
                                          <p:attrName>ppt_y</p:attrName>
                                        </p:attrNameLst>
                                      </p:cBhvr>
                                      <p:rCtr x="-27917" y="5810"/>
                                    </p:animMotion>
                                  </p:childTnLst>
                                </p:cTn>
                              </p:par>
                              <p:par>
                                <p:cTn id="276" presetID="1" presetClass="exit" presetSubtype="0" fill="hold" grpId="3" nodeType="withEffect">
                                  <p:stCondLst>
                                    <p:cond delay="750"/>
                                  </p:stCondLst>
                                  <p:childTnLst>
                                    <p:set>
                                      <p:cBhvr>
                                        <p:cTn id="277" dur="1" fill="hold">
                                          <p:stCondLst>
                                            <p:cond delay="0"/>
                                          </p:stCondLst>
                                        </p:cTn>
                                        <p:tgtEl>
                                          <p:spTgt spid="56"/>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42" presetClass="path" presetSubtype="0" accel="50000" decel="50000" fill="hold" grpId="2" nodeType="clickEffect">
                                  <p:stCondLst>
                                    <p:cond delay="0"/>
                                  </p:stCondLst>
                                  <p:childTnLst>
                                    <p:animMotion origin="layout" path="M 3.95833E-6 1.85185E-6 L 0.75794 -0.27176 " pathEditMode="relative" rAng="0" ptsTypes="AA">
                                      <p:cBhvr>
                                        <p:cTn id="281" dur="1000" fill="hold"/>
                                        <p:tgtEl>
                                          <p:spTgt spid="3"/>
                                        </p:tgtEl>
                                        <p:attrNameLst>
                                          <p:attrName>ppt_x</p:attrName>
                                          <p:attrName>ppt_y</p:attrName>
                                        </p:attrNameLst>
                                      </p:cBhvr>
                                      <p:rCtr x="37891" y="-13588"/>
                                    </p:animMotion>
                                  </p:childTnLst>
                                </p:cTn>
                              </p:par>
                              <p:par>
                                <p:cTn id="282" presetID="1" presetClass="exit" presetSubtype="0" fill="hold" grpId="3" nodeType="withEffect">
                                  <p:stCondLst>
                                    <p:cond delay="750"/>
                                  </p:stCondLst>
                                  <p:childTnLst>
                                    <p:set>
                                      <p:cBhvr>
                                        <p:cTn id="283" dur="1" fill="hold">
                                          <p:stCondLst>
                                            <p:cond delay="0"/>
                                          </p:stCondLst>
                                        </p:cTn>
                                        <p:tgtEl>
                                          <p:spTgt spid="3"/>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42" presetClass="path" presetSubtype="0" accel="50000" decel="50000" fill="hold" grpId="2" nodeType="clickEffect">
                                  <p:stCondLst>
                                    <p:cond delay="0"/>
                                  </p:stCondLst>
                                  <p:childTnLst>
                                    <p:animMotion origin="layout" path="M 2.08333E-6 -1.85185E-6 L 0.56146 -0.08611 " pathEditMode="relative" rAng="0" ptsTypes="AA">
                                      <p:cBhvr>
                                        <p:cTn id="287" dur="1000" fill="hold"/>
                                        <p:tgtEl>
                                          <p:spTgt spid="68"/>
                                        </p:tgtEl>
                                        <p:attrNameLst>
                                          <p:attrName>ppt_x</p:attrName>
                                          <p:attrName>ppt_y</p:attrName>
                                        </p:attrNameLst>
                                      </p:cBhvr>
                                      <p:rCtr x="28073" y="-4306"/>
                                    </p:animMotion>
                                  </p:childTnLst>
                                </p:cTn>
                              </p:par>
                              <p:par>
                                <p:cTn id="288" presetID="1" presetClass="exit" presetSubtype="0" fill="hold" grpId="3" nodeType="withEffect">
                                  <p:stCondLst>
                                    <p:cond delay="750"/>
                                  </p:stCondLst>
                                  <p:childTnLst>
                                    <p:set>
                                      <p:cBhvr>
                                        <p:cTn id="289" dur="1" fill="hold">
                                          <p:stCondLst>
                                            <p:cond delay="0"/>
                                          </p:stCondLst>
                                        </p:cTn>
                                        <p:tgtEl>
                                          <p:spTgt spid="68"/>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42" presetClass="path" presetSubtype="0" accel="50000" decel="50000" fill="hold" grpId="2" nodeType="clickEffect">
                                  <p:stCondLst>
                                    <p:cond delay="0"/>
                                  </p:stCondLst>
                                  <p:childTnLst>
                                    <p:animMotion origin="layout" path="M 0 -1.48148E-6 L 0.12604 -0.09097 " pathEditMode="relative" rAng="0" ptsTypes="AA">
                                      <p:cBhvr>
                                        <p:cTn id="293" dur="1000" fill="hold"/>
                                        <p:tgtEl>
                                          <p:spTgt spid="49"/>
                                        </p:tgtEl>
                                        <p:attrNameLst>
                                          <p:attrName>ppt_x</p:attrName>
                                          <p:attrName>ppt_y</p:attrName>
                                        </p:attrNameLst>
                                      </p:cBhvr>
                                      <p:rCtr x="6302" y="-4560"/>
                                    </p:animMotion>
                                  </p:childTnLst>
                                </p:cTn>
                              </p:par>
                              <p:par>
                                <p:cTn id="294" presetID="1" presetClass="exit" presetSubtype="0" fill="hold" grpId="3" nodeType="withEffect">
                                  <p:stCondLst>
                                    <p:cond delay="750"/>
                                  </p:stCondLst>
                                  <p:childTnLst>
                                    <p:set>
                                      <p:cBhvr>
                                        <p:cTn id="295" dur="1" fill="hold">
                                          <p:stCondLst>
                                            <p:cond delay="0"/>
                                          </p:stCondLst>
                                        </p:cTn>
                                        <p:tgtEl>
                                          <p:spTgt spid="49"/>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42" presetClass="path" presetSubtype="0" accel="50000" decel="50000" fill="hold" grpId="2" nodeType="clickEffect">
                                  <p:stCondLst>
                                    <p:cond delay="0"/>
                                  </p:stCondLst>
                                  <p:childTnLst>
                                    <p:animMotion origin="layout" path="M -1.875E-6 2.96296E-6 L -0.3095 -0.17986 " pathEditMode="relative" rAng="0" ptsTypes="AA">
                                      <p:cBhvr>
                                        <p:cTn id="299" dur="1000" fill="hold"/>
                                        <p:tgtEl>
                                          <p:spTgt spid="20"/>
                                        </p:tgtEl>
                                        <p:attrNameLst>
                                          <p:attrName>ppt_x</p:attrName>
                                          <p:attrName>ppt_y</p:attrName>
                                        </p:attrNameLst>
                                      </p:cBhvr>
                                      <p:rCtr x="-15482" y="-9005"/>
                                    </p:animMotion>
                                  </p:childTnLst>
                                </p:cTn>
                              </p:par>
                              <p:par>
                                <p:cTn id="300" presetID="1" presetClass="exit" presetSubtype="0" fill="hold" grpId="3" nodeType="withEffect">
                                  <p:stCondLst>
                                    <p:cond delay="750"/>
                                  </p:stCondLst>
                                  <p:childTnLst>
                                    <p:set>
                                      <p:cBhvr>
                                        <p:cTn id="301" dur="1" fill="hold">
                                          <p:stCondLst>
                                            <p:cond delay="0"/>
                                          </p:stCondLst>
                                        </p:cTn>
                                        <p:tgtEl>
                                          <p:spTgt spid="20"/>
                                        </p:tgtEl>
                                        <p:attrNameLst>
                                          <p:attrName>style.visibility</p:attrName>
                                        </p:attrNameLst>
                                      </p:cBhvr>
                                      <p:to>
                                        <p:strVal val="hidden"/>
                                      </p:to>
                                    </p:set>
                                  </p:childTnLst>
                                </p:cTn>
                              </p:par>
                            </p:childTnLst>
                          </p:cTn>
                        </p:par>
                      </p:childTnLst>
                    </p:cTn>
                  </p:par>
                  <p:par>
                    <p:cTn id="302" fill="hold">
                      <p:stCondLst>
                        <p:cond delay="indefinite"/>
                      </p:stCondLst>
                      <p:childTnLst>
                        <p:par>
                          <p:cTn id="303" fill="hold">
                            <p:stCondLst>
                              <p:cond delay="0"/>
                            </p:stCondLst>
                            <p:childTnLst>
                              <p:par>
                                <p:cTn id="304" presetID="10" presetClass="exit" presetSubtype="0" fill="hold" grpId="2" nodeType="clickEffect">
                                  <p:stCondLst>
                                    <p:cond delay="0"/>
                                  </p:stCondLst>
                                  <p:childTnLst>
                                    <p:animEffect transition="out" filter="fade">
                                      <p:cBhvr>
                                        <p:cTn id="305" dur="500"/>
                                        <p:tgtEl>
                                          <p:spTgt spid="15"/>
                                        </p:tgtEl>
                                      </p:cBhvr>
                                    </p:animEffect>
                                    <p:set>
                                      <p:cBhvr>
                                        <p:cTn id="306" dur="1" fill="hold">
                                          <p:stCondLst>
                                            <p:cond delay="499"/>
                                          </p:stCondLst>
                                        </p:cTn>
                                        <p:tgtEl>
                                          <p:spTgt spid="15"/>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1" nodeType="clickEffect">
                                  <p:stCondLst>
                                    <p:cond delay="0"/>
                                  </p:stCondLst>
                                  <p:childTnLst>
                                    <p:set>
                                      <p:cBhvr>
                                        <p:cTn id="310" dur="1" fill="hold">
                                          <p:stCondLst>
                                            <p:cond delay="0"/>
                                          </p:stCondLst>
                                        </p:cTn>
                                        <p:tgtEl>
                                          <p:spTgt spid="66"/>
                                        </p:tgtEl>
                                        <p:attrNameLst>
                                          <p:attrName>style.visibility</p:attrName>
                                        </p:attrNameLst>
                                      </p:cBhvr>
                                      <p:to>
                                        <p:strVal val="visible"/>
                                      </p:to>
                                    </p:set>
                                  </p:childTnLst>
                                </p:cTn>
                              </p:par>
                              <p:par>
                                <p:cTn id="311" presetID="1" presetClass="entr" presetSubtype="0" fill="hold" grpId="1" nodeType="withEffect">
                                  <p:stCondLst>
                                    <p:cond delay="0"/>
                                  </p:stCondLst>
                                  <p:childTnLst>
                                    <p:set>
                                      <p:cBhvr>
                                        <p:cTn id="312" dur="1" fill="hold">
                                          <p:stCondLst>
                                            <p:cond delay="0"/>
                                          </p:stCondLst>
                                        </p:cTn>
                                        <p:tgtEl>
                                          <p:spTgt spid="69"/>
                                        </p:tgtEl>
                                        <p:attrNameLst>
                                          <p:attrName>style.visibility</p:attrName>
                                        </p:attrNameLst>
                                      </p:cBhvr>
                                      <p:to>
                                        <p:strVal val="visible"/>
                                      </p:to>
                                    </p:set>
                                  </p:childTnLst>
                                </p:cTn>
                              </p:par>
                            </p:childTnLst>
                          </p:cTn>
                        </p:par>
                        <p:par>
                          <p:cTn id="313" fill="hold">
                            <p:stCondLst>
                              <p:cond delay="0"/>
                            </p:stCondLst>
                            <p:childTnLst>
                              <p:par>
                                <p:cTn id="314" presetID="42" presetClass="path" presetSubtype="0" accel="50000" decel="50000" fill="hold" grpId="2" nodeType="afterEffect">
                                  <p:stCondLst>
                                    <p:cond delay="0"/>
                                  </p:stCondLst>
                                  <p:childTnLst>
                                    <p:animMotion origin="layout" path="M -1.875E-6 1.85185E-6 L -0.30638 -0.33866 " pathEditMode="relative" rAng="0" ptsTypes="AA">
                                      <p:cBhvr>
                                        <p:cTn id="315" dur="1000" fill="hold"/>
                                        <p:tgtEl>
                                          <p:spTgt spid="14"/>
                                        </p:tgtEl>
                                        <p:attrNameLst>
                                          <p:attrName>ppt_x</p:attrName>
                                          <p:attrName>ppt_y</p:attrName>
                                        </p:attrNameLst>
                                      </p:cBhvr>
                                      <p:rCtr x="-15326" y="-16944"/>
                                    </p:animMotion>
                                  </p:childTnLst>
                                </p:cTn>
                              </p:par>
                              <p:par>
                                <p:cTn id="316" presetID="42" presetClass="path" presetSubtype="0" accel="50000" decel="50000" fill="hold" grpId="2" nodeType="withEffect">
                                  <p:stCondLst>
                                    <p:cond delay="0"/>
                                  </p:stCondLst>
                                  <p:childTnLst>
                                    <p:animMotion origin="layout" path="M -3.95833E-6 1.85185E-6 L -0.50195 -0.33982 " pathEditMode="relative" rAng="0" ptsTypes="AA">
                                      <p:cBhvr>
                                        <p:cTn id="317" dur="1000" fill="hold"/>
                                        <p:tgtEl>
                                          <p:spTgt spid="16"/>
                                        </p:tgtEl>
                                        <p:attrNameLst>
                                          <p:attrName>ppt_x</p:attrName>
                                          <p:attrName>ppt_y</p:attrName>
                                        </p:attrNameLst>
                                      </p:cBhvr>
                                      <p:rCtr x="-25104" y="-16991"/>
                                    </p:animMotion>
                                  </p:childTnLst>
                                </p:cTn>
                              </p:par>
                              <p:par>
                                <p:cTn id="318" presetID="42" presetClass="path" presetSubtype="0" accel="50000" decel="50000" fill="hold" grpId="2" nodeType="withEffect">
                                  <p:stCondLst>
                                    <p:cond delay="0"/>
                                  </p:stCondLst>
                                  <p:childTnLst>
                                    <p:animMotion origin="layout" path="M -1.875E-6 1.85185E-6 L -0.06666 -0.3338 " pathEditMode="relative" rAng="0" ptsTypes="AA">
                                      <p:cBhvr>
                                        <p:cTn id="319" dur="1000" fill="hold"/>
                                        <p:tgtEl>
                                          <p:spTgt spid="66"/>
                                        </p:tgtEl>
                                        <p:attrNameLst>
                                          <p:attrName>ppt_x</p:attrName>
                                          <p:attrName>ppt_y</p:attrName>
                                        </p:attrNameLst>
                                      </p:cBhvr>
                                      <p:rCtr x="-3333" y="-16690"/>
                                    </p:animMotion>
                                  </p:childTnLst>
                                </p:cTn>
                              </p:par>
                              <p:par>
                                <p:cTn id="320" presetID="42" presetClass="path" presetSubtype="0" accel="50000" decel="50000" fill="hold" grpId="2" nodeType="withEffect">
                                  <p:stCondLst>
                                    <p:cond delay="0"/>
                                  </p:stCondLst>
                                  <p:childTnLst>
                                    <p:animMotion origin="layout" path="M -3.95833E-6 1.85185E-6 L -0.26497 -0.325 " pathEditMode="relative" rAng="0" ptsTypes="AA">
                                      <p:cBhvr>
                                        <p:cTn id="321" dur="1000" fill="hold"/>
                                        <p:tgtEl>
                                          <p:spTgt spid="69"/>
                                        </p:tgtEl>
                                        <p:attrNameLst>
                                          <p:attrName>ppt_x</p:attrName>
                                          <p:attrName>ppt_y</p:attrName>
                                        </p:attrNameLst>
                                      </p:cBhvr>
                                      <p:rCtr x="-13255" y="-16250"/>
                                    </p:animMotion>
                                  </p:childTnLst>
                                </p:cTn>
                              </p:par>
                              <p:par>
                                <p:cTn id="322" presetID="1" presetClass="exit" presetSubtype="0" fill="hold" grpId="3" nodeType="withEffect">
                                  <p:stCondLst>
                                    <p:cond delay="750"/>
                                  </p:stCondLst>
                                  <p:childTnLst>
                                    <p:set>
                                      <p:cBhvr>
                                        <p:cTn id="323" dur="1" fill="hold">
                                          <p:stCondLst>
                                            <p:cond delay="0"/>
                                          </p:stCondLst>
                                        </p:cTn>
                                        <p:tgtEl>
                                          <p:spTgt spid="14"/>
                                        </p:tgtEl>
                                        <p:attrNameLst>
                                          <p:attrName>style.visibility</p:attrName>
                                        </p:attrNameLst>
                                      </p:cBhvr>
                                      <p:to>
                                        <p:strVal val="hidden"/>
                                      </p:to>
                                    </p:set>
                                  </p:childTnLst>
                                </p:cTn>
                              </p:par>
                              <p:par>
                                <p:cTn id="324" presetID="1" presetClass="exit" presetSubtype="0" fill="hold" grpId="3" nodeType="withEffect">
                                  <p:stCondLst>
                                    <p:cond delay="750"/>
                                  </p:stCondLst>
                                  <p:childTnLst>
                                    <p:set>
                                      <p:cBhvr>
                                        <p:cTn id="325" dur="1" fill="hold">
                                          <p:stCondLst>
                                            <p:cond delay="0"/>
                                          </p:stCondLst>
                                        </p:cTn>
                                        <p:tgtEl>
                                          <p:spTgt spid="16"/>
                                        </p:tgtEl>
                                        <p:attrNameLst>
                                          <p:attrName>style.visibility</p:attrName>
                                        </p:attrNameLst>
                                      </p:cBhvr>
                                      <p:to>
                                        <p:strVal val="hidden"/>
                                      </p:to>
                                    </p:set>
                                  </p:childTnLst>
                                </p:cTn>
                              </p:par>
                              <p:par>
                                <p:cTn id="326" presetID="1" presetClass="exit" presetSubtype="0" fill="hold" grpId="3" nodeType="withEffect">
                                  <p:stCondLst>
                                    <p:cond delay="750"/>
                                  </p:stCondLst>
                                  <p:childTnLst>
                                    <p:set>
                                      <p:cBhvr>
                                        <p:cTn id="327" dur="1" fill="hold">
                                          <p:stCondLst>
                                            <p:cond delay="0"/>
                                          </p:stCondLst>
                                        </p:cTn>
                                        <p:tgtEl>
                                          <p:spTgt spid="66"/>
                                        </p:tgtEl>
                                        <p:attrNameLst>
                                          <p:attrName>style.visibility</p:attrName>
                                        </p:attrNameLst>
                                      </p:cBhvr>
                                      <p:to>
                                        <p:strVal val="hidden"/>
                                      </p:to>
                                    </p:set>
                                  </p:childTnLst>
                                </p:cTn>
                              </p:par>
                              <p:par>
                                <p:cTn id="328" presetID="1" presetClass="exit" presetSubtype="0" fill="hold" grpId="3" nodeType="withEffect">
                                  <p:stCondLst>
                                    <p:cond delay="750"/>
                                  </p:stCondLst>
                                  <p:childTnLst>
                                    <p:set>
                                      <p:cBhvr>
                                        <p:cTn id="329"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10" grpId="0" animBg="1"/>
      <p:bldP spid="10" grpId="1" animBg="1"/>
      <p:bldP spid="10" grpId="2" animBg="1"/>
      <p:bldP spid="11" grpId="0" animBg="1"/>
      <p:bldP spid="11" grpId="1" animBg="1"/>
      <p:bldP spid="11" grpId="2" animBg="1"/>
      <p:bldP spid="13" grpId="0" animBg="1"/>
      <p:bldP spid="13" grpId="1" animBg="1"/>
      <p:bldP spid="13" grpId="2" animBg="1"/>
      <p:bldP spid="14" grpId="0" animBg="1"/>
      <p:bldP spid="14" grpId="1" animBg="1"/>
      <p:bldP spid="14" grpId="2" animBg="1"/>
      <p:bldP spid="14" grpId="3" animBg="1"/>
      <p:bldP spid="15" grpId="0" animBg="1"/>
      <p:bldP spid="15" grpId="1" animBg="1"/>
      <p:bldP spid="15" grpId="2"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0" grpId="3" animBg="1"/>
      <p:bldP spid="49" grpId="0" animBg="1"/>
      <p:bldP spid="49" grpId="1" animBg="1"/>
      <p:bldP spid="49" grpId="2" animBg="1"/>
      <p:bldP spid="49" grpId="3" animBg="1"/>
      <p:bldP spid="52" grpId="0" animBg="1"/>
      <p:bldP spid="52" grpId="1" animBg="1"/>
      <p:bldP spid="52" grpId="2" animBg="1"/>
      <p:bldP spid="56" grpId="0" animBg="1"/>
      <p:bldP spid="56" grpId="1" animBg="1"/>
      <p:bldP spid="56" grpId="2" animBg="1"/>
      <p:bldP spid="56" grpId="3" animBg="1"/>
      <p:bldP spid="59" grpId="0" animBg="1"/>
      <p:bldP spid="59" grpId="1" animBg="1"/>
      <p:bldP spid="59" grpId="2" animBg="1"/>
      <p:bldP spid="62" grpId="0" animBg="1"/>
      <p:bldP spid="62" grpId="1" animBg="1"/>
      <p:bldP spid="62" grpId="2" animBg="1"/>
      <p:bldP spid="65" grpId="0" animBg="1"/>
      <p:bldP spid="65" grpId="1" animBg="1"/>
      <p:bldP spid="65" grpId="2" animBg="1"/>
      <p:bldP spid="68" grpId="0" animBg="1"/>
      <p:bldP spid="68" grpId="1" animBg="1"/>
      <p:bldP spid="68" grpId="2" animBg="1"/>
      <p:bldP spid="68" grpId="3" animBg="1"/>
      <p:bldP spid="73" grpId="0" animBg="1"/>
      <p:bldP spid="73" grpId="1" animBg="1"/>
      <p:bldP spid="73" grpId="2" animBg="1"/>
      <p:bldP spid="66" grpId="1" animBg="1"/>
      <p:bldP spid="66" grpId="2" animBg="1"/>
      <p:bldP spid="66" grpId="3" animBg="1"/>
      <p:bldP spid="69" grpId="1" animBg="1"/>
      <p:bldP spid="69" grpId="2" animBg="1"/>
      <p:bldP spid="69" grpId="3" animBg="1"/>
      <p:bldP spid="6" grpId="0" animBg="1"/>
      <p:bldP spid="7" grpId="0" animBg="1"/>
      <p:bldP spid="8" grpId="0" animBg="1"/>
      <p:bldP spid="12" grpId="0" animBg="1"/>
      <p:bldP spid="21" grpId="0" animBg="1"/>
      <p:bldP spid="23" grpId="0" animBg="1"/>
      <p:bldP spid="25" grpId="0" animBg="1"/>
      <p:bldP spid="27" grpId="0" animBg="1"/>
      <p:bldP spid="29" grpId="0"/>
      <p:bldP spid="35" grpId="0" animBg="1"/>
      <p:bldP spid="37" grpId="0" animBg="1"/>
      <p:bldP spid="38" grpId="0"/>
      <p:bldP spid="40" grpId="0" animBg="1"/>
      <p:bldP spid="42" grpId="0" animBg="1"/>
      <p:bldP spid="44" grpId="0"/>
      <p:bldP spid="46" grpId="0" animBg="1"/>
      <p:bldP spid="48" grpId="0" animBg="1"/>
      <p:bldP spid="50" grpId="0" animBg="1"/>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926C69-EA9F-BDDF-E217-1B7F55350B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3025" y="656086"/>
            <a:ext cx="4278313" cy="2604190"/>
          </a:xfrm>
          <a:prstGeom prst="rect">
            <a:avLst/>
          </a:prstGeom>
        </p:spPr>
      </p:pic>
      <p:pic>
        <p:nvPicPr>
          <p:cNvPr id="12" name="Picture 11" descr="A picture containing outdoor, cloud, sky, building&#10;&#10;Description automatically generated">
            <a:extLst>
              <a:ext uri="{FF2B5EF4-FFF2-40B4-BE49-F238E27FC236}">
                <a16:creationId xmlns:a16="http://schemas.microsoft.com/office/drawing/2014/main" id="{FBDE16AD-C67C-F42E-CF7E-CC35EF08B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542925"/>
            <a:ext cx="2203450" cy="1444625"/>
          </a:xfrm>
          <a:prstGeom prst="rect">
            <a:avLst/>
          </a:prstGeom>
        </p:spPr>
      </p:pic>
      <p:pic>
        <p:nvPicPr>
          <p:cNvPr id="8" name="Picture 7">
            <a:extLst>
              <a:ext uri="{FF2B5EF4-FFF2-40B4-BE49-F238E27FC236}">
                <a16:creationId xmlns:a16="http://schemas.microsoft.com/office/drawing/2014/main" id="{35B147A1-C66B-FB35-AA47-3C04F0CF2A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02775" y="2095760"/>
            <a:ext cx="2203450" cy="1239318"/>
          </a:xfrm>
          <a:prstGeom prst="rect">
            <a:avLst/>
          </a:prstGeom>
        </p:spPr>
      </p:pic>
      <p:pic>
        <p:nvPicPr>
          <p:cNvPr id="6" name="Picture 5" descr="A picture containing person, clothing, indoor, office building&#10;&#10;Description automatically generated">
            <a:extLst>
              <a:ext uri="{FF2B5EF4-FFF2-40B4-BE49-F238E27FC236}">
                <a16:creationId xmlns:a16="http://schemas.microsoft.com/office/drawing/2014/main" id="{64642F59-32B4-53BC-FAFC-1E80B9F88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3444875"/>
            <a:ext cx="4344988" cy="2876550"/>
          </a:xfrm>
          <a:prstGeom prst="rect">
            <a:avLst/>
          </a:prstGeom>
        </p:spPr>
      </p:pic>
      <p:pic>
        <p:nvPicPr>
          <p:cNvPr id="13" name="Picture 12">
            <a:extLst>
              <a:ext uri="{FF2B5EF4-FFF2-40B4-BE49-F238E27FC236}">
                <a16:creationId xmlns:a16="http://schemas.microsoft.com/office/drawing/2014/main" id="{E972E86E-BE51-9A2E-ACF8-DAE5F24B283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84928" y="3444875"/>
            <a:ext cx="2102644" cy="1401763"/>
          </a:xfrm>
          <a:prstGeom prst="rect">
            <a:avLst/>
          </a:prstGeom>
        </p:spPr>
      </p:pic>
      <p:pic>
        <p:nvPicPr>
          <p:cNvPr id="16" name="Picture 15">
            <a:extLst>
              <a:ext uri="{FF2B5EF4-FFF2-40B4-BE49-F238E27FC236}">
                <a16:creationId xmlns:a16="http://schemas.microsoft.com/office/drawing/2014/main" id="{4BA53F9D-DA7D-C52E-B307-75F27C10A4F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673567" y="4914900"/>
            <a:ext cx="1925367" cy="1406525"/>
          </a:xfrm>
          <a:prstGeom prst="rect">
            <a:avLst/>
          </a:prstGeom>
        </p:spPr>
      </p:pic>
      <p:sp>
        <p:nvSpPr>
          <p:cNvPr id="4" name="Title 3">
            <a:extLst>
              <a:ext uri="{FF2B5EF4-FFF2-40B4-BE49-F238E27FC236}">
                <a16:creationId xmlns:a16="http://schemas.microsoft.com/office/drawing/2014/main" id="{F7CFA14D-B9A6-0D44-FD43-708324298D9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Listen to your body</a:t>
            </a:r>
          </a:p>
        </p:txBody>
      </p:sp>
      <p:graphicFrame>
        <p:nvGraphicFramePr>
          <p:cNvPr id="2" name="Object 1">
            <a:extLst>
              <a:ext uri="{FF2B5EF4-FFF2-40B4-BE49-F238E27FC236}">
                <a16:creationId xmlns:a16="http://schemas.microsoft.com/office/drawing/2014/main" id="{DB843097-8EC8-A154-4FFB-67D0D4B1C41C}"/>
              </a:ext>
            </a:extLst>
          </p:cNvPr>
          <p:cNvGraphicFramePr>
            <a:graphicFrameLocks noChangeAspect="1"/>
          </p:cNvGraphicFramePr>
          <p:nvPr/>
        </p:nvGraphicFramePr>
        <p:xfrm>
          <a:off x="547687" y="706437"/>
          <a:ext cx="3867150" cy="5476875"/>
        </p:xfrm>
        <a:graphic>
          <a:graphicData uri="http://schemas.openxmlformats.org/presentationml/2006/ole">
            <mc:AlternateContent xmlns:mc="http://schemas.openxmlformats.org/markup-compatibility/2006">
              <mc:Choice xmlns:v="urn:schemas-microsoft-com:vml" Requires="v">
                <p:oleObj name="Image" r:id="rId8" imgW="5130000" imgH="7263360" progId="Photoshop.Image.22">
                  <p:embed/>
                </p:oleObj>
              </mc:Choice>
              <mc:Fallback>
                <p:oleObj name="Image" r:id="rId8" imgW="5130000" imgH="7263360" progId="Photoshop.Image.22">
                  <p:embed/>
                  <p:pic>
                    <p:nvPicPr>
                      <p:cNvPr id="2" name="Object 1">
                        <a:extLst>
                          <a:ext uri="{FF2B5EF4-FFF2-40B4-BE49-F238E27FC236}">
                            <a16:creationId xmlns:a16="http://schemas.microsoft.com/office/drawing/2014/main" id="{DB843097-8EC8-A154-4FFB-67D0D4B1C41C}"/>
                          </a:ext>
                        </a:extLst>
                      </p:cNvPr>
                      <p:cNvPicPr/>
                      <p:nvPr/>
                    </p:nvPicPr>
                    <p:blipFill>
                      <a:blip r:embed="rId9"/>
                      <a:stretch>
                        <a:fillRect/>
                      </a:stretch>
                    </p:blipFill>
                    <p:spPr>
                      <a:xfrm>
                        <a:off x="547687" y="706437"/>
                        <a:ext cx="3867150" cy="5476875"/>
                      </a:xfrm>
                      <a:prstGeom prst="rect">
                        <a:avLst/>
                      </a:prstGeom>
                    </p:spPr>
                  </p:pic>
                </p:oleObj>
              </mc:Fallback>
            </mc:AlternateContent>
          </a:graphicData>
        </a:graphic>
      </p:graphicFrame>
    </p:spTree>
    <p:extLst>
      <p:ext uri="{BB962C8B-B14F-4D97-AF65-F5344CB8AC3E}">
        <p14:creationId xmlns:p14="http://schemas.microsoft.com/office/powerpoint/2010/main" val="28800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75" name="Rectangle: Rounded Corners 74">
            <a:extLst>
              <a:ext uri="{FF2B5EF4-FFF2-40B4-BE49-F238E27FC236}">
                <a16:creationId xmlns:a16="http://schemas.microsoft.com/office/drawing/2014/main" id="{B76C0779-7BD8-D159-154F-A77A936D3D05}"/>
              </a:ext>
            </a:extLst>
          </p:cNvPr>
          <p:cNvSpPr/>
          <p:nvPr/>
        </p:nvSpPr>
        <p:spPr>
          <a:xfrm>
            <a:off x="392645" y="1690688"/>
            <a:ext cx="2486025" cy="405999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DA0A4FE-A860-1557-9483-C6EFA0EC9EA3}"/>
              </a:ext>
            </a:extLst>
          </p:cNvPr>
          <p:cNvSpPr/>
          <p:nvPr/>
        </p:nvSpPr>
        <p:spPr>
          <a:xfrm>
            <a:off x="533326" y="239673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1B8EB08C-A08E-05DA-417C-81CF3F70E5A1}"/>
              </a:ext>
            </a:extLst>
          </p:cNvPr>
          <p:cNvSpPr/>
          <p:nvPr/>
        </p:nvSpPr>
        <p:spPr>
          <a:xfrm>
            <a:off x="533326" y="2825361"/>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sp>
        <p:nvSpPr>
          <p:cNvPr id="5" name="Rectangle: Rounded Corners 4">
            <a:extLst>
              <a:ext uri="{FF2B5EF4-FFF2-40B4-BE49-F238E27FC236}">
                <a16:creationId xmlns:a16="http://schemas.microsoft.com/office/drawing/2014/main" id="{5CAAF63F-A333-7A65-8501-E78686509D95}"/>
              </a:ext>
            </a:extLst>
          </p:cNvPr>
          <p:cNvSpPr/>
          <p:nvPr/>
        </p:nvSpPr>
        <p:spPr>
          <a:xfrm>
            <a:off x="533326" y="3254609"/>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Currency</a:t>
            </a:r>
          </a:p>
        </p:txBody>
      </p:sp>
      <p:sp>
        <p:nvSpPr>
          <p:cNvPr id="6" name="Rectangle: Rounded Corners 5">
            <a:extLst>
              <a:ext uri="{FF2B5EF4-FFF2-40B4-BE49-F238E27FC236}">
                <a16:creationId xmlns:a16="http://schemas.microsoft.com/office/drawing/2014/main" id="{5F3D893A-B42E-7C67-7BF7-308D47057E06}"/>
              </a:ext>
            </a:extLst>
          </p:cNvPr>
          <p:cNvSpPr/>
          <p:nvPr/>
        </p:nvSpPr>
        <p:spPr>
          <a:xfrm>
            <a:off x="533326" y="3683857"/>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LanguageCulture</a:t>
            </a:r>
            <a:endParaRPr lang="en-US" b="1" dirty="0"/>
          </a:p>
        </p:txBody>
      </p:sp>
      <p:sp>
        <p:nvSpPr>
          <p:cNvPr id="7" name="Rectangle: Rounded Corners 6">
            <a:extLst>
              <a:ext uri="{FF2B5EF4-FFF2-40B4-BE49-F238E27FC236}">
                <a16:creationId xmlns:a16="http://schemas.microsoft.com/office/drawing/2014/main" id="{EE06692F-9B6C-1716-1707-FE33B021B76A}"/>
              </a:ext>
            </a:extLst>
          </p:cNvPr>
          <p:cNvSpPr/>
          <p:nvPr/>
        </p:nvSpPr>
        <p:spPr>
          <a:xfrm>
            <a:off x="533326" y="4113105"/>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OrderStatus</a:t>
            </a:r>
            <a:endParaRPr lang="en-US" b="1" dirty="0"/>
          </a:p>
        </p:txBody>
      </p:sp>
      <p:sp>
        <p:nvSpPr>
          <p:cNvPr id="8" name="Rectangle: Rounded Corners 7">
            <a:extLst>
              <a:ext uri="{FF2B5EF4-FFF2-40B4-BE49-F238E27FC236}">
                <a16:creationId xmlns:a16="http://schemas.microsoft.com/office/drawing/2014/main" id="{3DD4204E-298F-33B9-E927-FE6FDC9331F7}"/>
              </a:ext>
            </a:extLst>
          </p:cNvPr>
          <p:cNvSpPr/>
          <p:nvPr/>
        </p:nvSpPr>
        <p:spPr>
          <a:xfrm>
            <a:off x="533326" y="4542353"/>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ProductAvailability</a:t>
            </a:r>
            <a:endParaRPr lang="en-US" b="1" dirty="0"/>
          </a:p>
        </p:txBody>
      </p:sp>
      <p:sp>
        <p:nvSpPr>
          <p:cNvPr id="21" name="Rectangle: Rounded Corners 20">
            <a:extLst>
              <a:ext uri="{FF2B5EF4-FFF2-40B4-BE49-F238E27FC236}">
                <a16:creationId xmlns:a16="http://schemas.microsoft.com/office/drawing/2014/main" id="{F39C1DED-72B4-93ED-1A2B-F7F62B96C411}"/>
              </a:ext>
            </a:extLst>
          </p:cNvPr>
          <p:cNvSpPr/>
          <p:nvPr/>
        </p:nvSpPr>
        <p:spPr>
          <a:xfrm>
            <a:off x="533326" y="4966964"/>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WorldRegion</a:t>
            </a:r>
            <a:endParaRPr lang="en-US" b="1" dirty="0"/>
          </a:p>
        </p:txBody>
      </p:sp>
      <p:sp>
        <p:nvSpPr>
          <p:cNvPr id="76" name="TextBox 75">
            <a:extLst>
              <a:ext uri="{FF2B5EF4-FFF2-40B4-BE49-F238E27FC236}">
                <a16:creationId xmlns:a16="http://schemas.microsoft.com/office/drawing/2014/main" id="{04AD7A15-7A98-A4B5-A69E-181A747993EA}"/>
              </a:ext>
            </a:extLst>
          </p:cNvPr>
          <p:cNvSpPr txBox="1"/>
          <p:nvPr/>
        </p:nvSpPr>
        <p:spPr>
          <a:xfrm>
            <a:off x="813957" y="1779416"/>
            <a:ext cx="1643399" cy="523220"/>
          </a:xfrm>
          <a:prstGeom prst="rect">
            <a:avLst/>
          </a:prstGeom>
          <a:noFill/>
        </p:spPr>
        <p:txBody>
          <a:bodyPr wrap="none" rtlCol="0">
            <a:spAutoFit/>
          </a:bodyPr>
          <a:lstStyle/>
          <a:p>
            <a:r>
              <a:rPr lang="en-US" sz="2800" b="1" dirty="0">
                <a:solidFill>
                  <a:schemeClr val="bg1"/>
                </a:solidFill>
              </a:rPr>
              <a:t>Metadata</a:t>
            </a:r>
          </a:p>
        </p:txBody>
      </p:sp>
      <p:sp>
        <p:nvSpPr>
          <p:cNvPr id="78" name="Rectangle: Rounded Corners 77">
            <a:extLst>
              <a:ext uri="{FF2B5EF4-FFF2-40B4-BE49-F238E27FC236}">
                <a16:creationId xmlns:a16="http://schemas.microsoft.com/office/drawing/2014/main" id="{448F432A-E900-17DF-7B5D-E40D7DE3D354}"/>
              </a:ext>
            </a:extLst>
          </p:cNvPr>
          <p:cNvSpPr/>
          <p:nvPr/>
        </p:nvSpPr>
        <p:spPr>
          <a:xfrm>
            <a:off x="3497796" y="1690688"/>
            <a:ext cx="2486025" cy="113467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3825ED63-2F36-6ECA-BC31-11B78EE11EE2}"/>
              </a:ext>
            </a:extLst>
          </p:cNvPr>
          <p:cNvSpPr/>
          <p:nvPr/>
        </p:nvSpPr>
        <p:spPr>
          <a:xfrm>
            <a:off x="3638476" y="228243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a:t>
            </a:r>
          </a:p>
        </p:txBody>
      </p:sp>
      <p:sp>
        <p:nvSpPr>
          <p:cNvPr id="79" name="TextBox 78">
            <a:extLst>
              <a:ext uri="{FF2B5EF4-FFF2-40B4-BE49-F238E27FC236}">
                <a16:creationId xmlns:a16="http://schemas.microsoft.com/office/drawing/2014/main" id="{74870B42-52BD-C6D3-8B80-436D41BFF24A}"/>
              </a:ext>
            </a:extLst>
          </p:cNvPr>
          <p:cNvSpPr txBox="1"/>
          <p:nvPr/>
        </p:nvSpPr>
        <p:spPr>
          <a:xfrm>
            <a:off x="4060219" y="1779416"/>
            <a:ext cx="1351652" cy="523220"/>
          </a:xfrm>
          <a:prstGeom prst="rect">
            <a:avLst/>
          </a:prstGeom>
          <a:noFill/>
        </p:spPr>
        <p:txBody>
          <a:bodyPr wrap="none" rtlCol="0">
            <a:spAutoFit/>
          </a:bodyPr>
          <a:lstStyle/>
          <a:p>
            <a:r>
              <a:rPr lang="en-US" sz="2800" b="1" dirty="0">
                <a:solidFill>
                  <a:schemeClr val="bg1"/>
                </a:solidFill>
              </a:rPr>
              <a:t>Themes</a:t>
            </a:r>
          </a:p>
        </p:txBody>
      </p:sp>
      <p:sp>
        <p:nvSpPr>
          <p:cNvPr id="81" name="Rectangle: Rounded Corners 80">
            <a:extLst>
              <a:ext uri="{FF2B5EF4-FFF2-40B4-BE49-F238E27FC236}">
                <a16:creationId xmlns:a16="http://schemas.microsoft.com/office/drawing/2014/main" id="{D2C1FA20-A20B-A0D3-8644-66C2BCE9DC24}"/>
              </a:ext>
            </a:extLst>
          </p:cNvPr>
          <p:cNvSpPr/>
          <p:nvPr/>
        </p:nvSpPr>
        <p:spPr>
          <a:xfrm>
            <a:off x="6405563" y="1690688"/>
            <a:ext cx="2486025" cy="1182897"/>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D45B3138-0176-DD7F-2B9A-071F8D0FF913}"/>
              </a:ext>
            </a:extLst>
          </p:cNvPr>
          <p:cNvSpPr/>
          <p:nvPr/>
        </p:nvSpPr>
        <p:spPr>
          <a:xfrm>
            <a:off x="6546244" y="2330660"/>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sp>
        <p:nvSpPr>
          <p:cNvPr id="83" name="TextBox 82">
            <a:extLst>
              <a:ext uri="{FF2B5EF4-FFF2-40B4-BE49-F238E27FC236}">
                <a16:creationId xmlns:a16="http://schemas.microsoft.com/office/drawing/2014/main" id="{3748B764-D291-C1AF-E3DD-67C4D1F7BEC0}"/>
              </a:ext>
            </a:extLst>
          </p:cNvPr>
          <p:cNvSpPr txBox="1"/>
          <p:nvPr/>
        </p:nvSpPr>
        <p:spPr>
          <a:xfrm>
            <a:off x="6845770" y="1845275"/>
            <a:ext cx="1494768" cy="523220"/>
          </a:xfrm>
          <a:prstGeom prst="rect">
            <a:avLst/>
          </a:prstGeom>
          <a:noFill/>
        </p:spPr>
        <p:txBody>
          <a:bodyPr wrap="none" rtlCol="0">
            <a:spAutoFit/>
          </a:bodyPr>
          <a:lstStyle/>
          <a:p>
            <a:r>
              <a:rPr lang="en-US" sz="2800" b="1" dirty="0">
                <a:solidFill>
                  <a:schemeClr val="bg1"/>
                </a:solidFill>
              </a:rPr>
              <a:t>Products</a:t>
            </a:r>
          </a:p>
        </p:txBody>
      </p:sp>
      <p:sp>
        <p:nvSpPr>
          <p:cNvPr id="84" name="Rectangle: Rounded Corners 83">
            <a:extLst>
              <a:ext uri="{FF2B5EF4-FFF2-40B4-BE49-F238E27FC236}">
                <a16:creationId xmlns:a16="http://schemas.microsoft.com/office/drawing/2014/main" id="{9EF533C7-641F-1CF9-3A92-69D1338C8F60}"/>
              </a:ext>
            </a:extLst>
          </p:cNvPr>
          <p:cNvSpPr/>
          <p:nvPr/>
        </p:nvSpPr>
        <p:spPr>
          <a:xfrm>
            <a:off x="9313330" y="1692161"/>
            <a:ext cx="2486025" cy="161214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8785DD68-5281-A0FB-E704-5A007BA24134}"/>
              </a:ext>
            </a:extLst>
          </p:cNvPr>
          <p:cNvSpPr/>
          <p:nvPr/>
        </p:nvSpPr>
        <p:spPr>
          <a:xfrm>
            <a:off x="9497228" y="2342266"/>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sp>
        <p:nvSpPr>
          <p:cNvPr id="64" name="Rectangle: Rounded Corners 63">
            <a:extLst>
              <a:ext uri="{FF2B5EF4-FFF2-40B4-BE49-F238E27FC236}">
                <a16:creationId xmlns:a16="http://schemas.microsoft.com/office/drawing/2014/main" id="{41DF3995-C1F2-1632-468F-A5A86E80DCC6}"/>
              </a:ext>
            </a:extLst>
          </p:cNvPr>
          <p:cNvSpPr/>
          <p:nvPr/>
        </p:nvSpPr>
        <p:spPr>
          <a:xfrm>
            <a:off x="9497228" y="2760758"/>
            <a:ext cx="2204664" cy="33514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CustomerOrder</a:t>
            </a:r>
            <a:endParaRPr lang="en-US" b="1" dirty="0"/>
          </a:p>
        </p:txBody>
      </p:sp>
      <p:sp>
        <p:nvSpPr>
          <p:cNvPr id="85" name="TextBox 84">
            <a:extLst>
              <a:ext uri="{FF2B5EF4-FFF2-40B4-BE49-F238E27FC236}">
                <a16:creationId xmlns:a16="http://schemas.microsoft.com/office/drawing/2014/main" id="{87C52F04-7117-2567-5EDE-9782870155B9}"/>
              </a:ext>
            </a:extLst>
          </p:cNvPr>
          <p:cNvSpPr txBox="1"/>
          <p:nvPr/>
        </p:nvSpPr>
        <p:spPr>
          <a:xfrm>
            <a:off x="9676486" y="1819046"/>
            <a:ext cx="1759712" cy="523220"/>
          </a:xfrm>
          <a:prstGeom prst="rect">
            <a:avLst/>
          </a:prstGeom>
          <a:noFill/>
        </p:spPr>
        <p:txBody>
          <a:bodyPr wrap="none" rtlCol="0">
            <a:spAutoFit/>
          </a:bodyPr>
          <a:lstStyle/>
          <a:p>
            <a:r>
              <a:rPr lang="en-US" sz="2800" b="1" dirty="0">
                <a:solidFill>
                  <a:schemeClr val="bg1"/>
                </a:solidFill>
              </a:rPr>
              <a:t>Customers</a:t>
            </a:r>
          </a:p>
        </p:txBody>
      </p:sp>
    </p:spTree>
    <p:extLst>
      <p:ext uri="{BB962C8B-B14F-4D97-AF65-F5344CB8AC3E}">
        <p14:creationId xmlns:p14="http://schemas.microsoft.com/office/powerpoint/2010/main" val="1235592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43CC-3AA2-BFB1-3F9C-B7857024BCC2}"/>
              </a:ext>
            </a:extLst>
          </p:cNvPr>
          <p:cNvSpPr>
            <a:spLocks noGrp="1"/>
          </p:cNvSpPr>
          <p:nvPr>
            <p:ph type="title"/>
          </p:nvPr>
        </p:nvSpPr>
        <p:spPr/>
        <p:txBody>
          <a:bodyPr/>
          <a:lstStyle/>
          <a:p>
            <a:r>
              <a:rPr lang="en-US"/>
              <a:t>Data Model - Theme</a:t>
            </a:r>
            <a:endParaRPr lang="en-US" dirty="0"/>
          </a:p>
        </p:txBody>
      </p:sp>
      <p:pic>
        <p:nvPicPr>
          <p:cNvPr id="4" name="Picture 3">
            <a:extLst>
              <a:ext uri="{FF2B5EF4-FFF2-40B4-BE49-F238E27FC236}">
                <a16:creationId xmlns:a16="http://schemas.microsoft.com/office/drawing/2014/main" id="{105E1682-89A7-09F5-FEE8-6413DF032A83}"/>
              </a:ext>
            </a:extLst>
          </p:cNvPr>
          <p:cNvPicPr>
            <a:picLocks noChangeAspect="1"/>
          </p:cNvPicPr>
          <p:nvPr/>
        </p:nvPicPr>
        <p:blipFill>
          <a:blip r:embed="rId2"/>
          <a:stretch>
            <a:fillRect/>
          </a:stretch>
        </p:blipFill>
        <p:spPr>
          <a:xfrm>
            <a:off x="2881952" y="1690688"/>
            <a:ext cx="6428096" cy="4831694"/>
          </a:xfrm>
          <a:prstGeom prst="rect">
            <a:avLst/>
          </a:prstGeom>
        </p:spPr>
      </p:pic>
    </p:spTree>
    <p:extLst>
      <p:ext uri="{BB962C8B-B14F-4D97-AF65-F5344CB8AC3E}">
        <p14:creationId xmlns:p14="http://schemas.microsoft.com/office/powerpoint/2010/main" val="1913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B01F-E950-D42D-EF54-00703E6639AD}"/>
              </a:ext>
            </a:extLst>
          </p:cNvPr>
          <p:cNvSpPr>
            <a:spLocks noGrp="1"/>
          </p:cNvSpPr>
          <p:nvPr>
            <p:ph type="title"/>
          </p:nvPr>
        </p:nvSpPr>
        <p:spPr/>
        <p:txBody>
          <a:bodyPr/>
          <a:lstStyle/>
          <a:p>
            <a:r>
              <a:rPr lang="en-US" dirty="0"/>
              <a:t>Data Model – Theme</a:t>
            </a:r>
          </a:p>
        </p:txBody>
      </p:sp>
      <p:pic>
        <p:nvPicPr>
          <p:cNvPr id="4" name="Picture 3">
            <a:extLst>
              <a:ext uri="{FF2B5EF4-FFF2-40B4-BE49-F238E27FC236}">
                <a16:creationId xmlns:a16="http://schemas.microsoft.com/office/drawing/2014/main" id="{CEA28226-AB3D-28CC-AF8D-2B040AAEF529}"/>
              </a:ext>
            </a:extLst>
          </p:cNvPr>
          <p:cNvPicPr>
            <a:picLocks noChangeAspect="1"/>
          </p:cNvPicPr>
          <p:nvPr/>
        </p:nvPicPr>
        <p:blipFill>
          <a:blip r:embed="rId2"/>
          <a:stretch>
            <a:fillRect/>
          </a:stretch>
        </p:blipFill>
        <p:spPr>
          <a:xfrm>
            <a:off x="3290887" y="1690688"/>
            <a:ext cx="5610225" cy="4486275"/>
          </a:xfrm>
          <a:prstGeom prst="rect">
            <a:avLst/>
          </a:prstGeom>
        </p:spPr>
      </p:pic>
    </p:spTree>
    <p:extLst>
      <p:ext uri="{BB962C8B-B14F-4D97-AF65-F5344CB8AC3E}">
        <p14:creationId xmlns:p14="http://schemas.microsoft.com/office/powerpoint/2010/main" val="2272874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 Availability</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 (Products)</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pPr algn="ctr"/>
            <a:r>
              <a:rPr lang="en-US" sz="7200" b="1" dirty="0">
                <a:latin typeface="Kamerik205 8"/>
              </a:rPr>
              <a:t>Code Examples</a:t>
            </a:r>
          </a:p>
        </p:txBody>
      </p:sp>
    </p:spTree>
    <p:extLst>
      <p:ext uri="{BB962C8B-B14F-4D97-AF65-F5344CB8AC3E}">
        <p14:creationId xmlns:p14="http://schemas.microsoft.com/office/powerpoint/2010/main" val="47409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1561214" y="2828835"/>
            <a:ext cx="9069572"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pic>
        <p:nvPicPr>
          <p:cNvPr id="11" name="Picture 10">
            <a:extLst>
              <a:ext uri="{FF2B5EF4-FFF2-40B4-BE49-F238E27FC236}">
                <a16:creationId xmlns:a16="http://schemas.microsoft.com/office/drawing/2014/main" id="{CAC2D32E-AB21-2432-96EE-B7B770E302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1236" y="1581082"/>
            <a:ext cx="4479764" cy="4479764"/>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BA0A-20B3-A41C-963D-A899C93D8EA8}"/>
              </a:ext>
            </a:extLst>
          </p:cNvPr>
          <p:cNvSpPr>
            <a:spLocks noGrp="1"/>
          </p:cNvSpPr>
          <p:nvPr>
            <p:ph type="title"/>
          </p:nvPr>
        </p:nvSpPr>
        <p:spPr>
          <a:xfrm>
            <a:off x="993370" y="4249107"/>
            <a:ext cx="10191405" cy="1109031"/>
          </a:xfrm>
        </p:spPr>
        <p:txBody>
          <a:bodyPr vert="horz" lIns="91440" tIns="45720" rIns="91440" bIns="45720" rtlCol="0" anchor="b">
            <a:normAutofit/>
          </a:bodyPr>
          <a:lstStyle/>
          <a:p>
            <a:pPr algn="ctr"/>
            <a:r>
              <a:rPr lang="en-US" sz="5200" kern="1200">
                <a:solidFill>
                  <a:schemeClr val="tx1"/>
                </a:solidFill>
                <a:latin typeface="+mj-lt"/>
                <a:ea typeface="+mj-ea"/>
                <a:cs typeface="+mj-cs"/>
              </a:rPr>
              <a:t>Listen to your body</a:t>
            </a:r>
          </a:p>
        </p:txBody>
      </p:sp>
      <p:pic>
        <p:nvPicPr>
          <p:cNvPr id="4" name="Picture 3" descr="People walking in an airport&#10;&#10;Description automatically generated with low confidence">
            <a:extLst>
              <a:ext uri="{FF2B5EF4-FFF2-40B4-BE49-F238E27FC236}">
                <a16:creationId xmlns:a16="http://schemas.microsoft.com/office/drawing/2014/main" id="{B419BFB2-0045-B954-320C-54CB9B6C7609}"/>
              </a:ext>
            </a:extLst>
          </p:cNvPr>
          <p:cNvPicPr>
            <a:picLocks noChangeAspect="1"/>
          </p:cNvPicPr>
          <p:nvPr/>
        </p:nvPicPr>
        <p:blipFill rotWithShape="1">
          <a:blip r:embed="rId2">
            <a:extLst>
              <a:ext uri="{28A0092B-C50C-407E-A947-70E740481C1C}">
                <a14:useLocalDpi xmlns:a14="http://schemas.microsoft.com/office/drawing/2010/main" val="0"/>
              </a:ext>
            </a:extLst>
          </a:blip>
          <a:srcRect l="4111" r="15652" b="1"/>
          <a:stretch/>
        </p:blipFill>
        <p:spPr>
          <a:xfrm>
            <a:off x="198741" y="171720"/>
            <a:ext cx="5803323" cy="3905677"/>
          </a:xfrm>
          <a:prstGeom prst="rect">
            <a:avLst/>
          </a:prstGeom>
        </p:spPr>
      </p:pic>
      <p:pic>
        <p:nvPicPr>
          <p:cNvPr id="6" name="Picture 5" descr="A picture containing room, medical equipment, medical, scene&#10;&#10;Description automatically generated">
            <a:extLst>
              <a:ext uri="{FF2B5EF4-FFF2-40B4-BE49-F238E27FC236}">
                <a16:creationId xmlns:a16="http://schemas.microsoft.com/office/drawing/2014/main" id="{66B46844-FDBD-7739-24C2-612F7F4EFFA4}"/>
              </a:ext>
            </a:extLst>
          </p:cNvPr>
          <p:cNvPicPr>
            <a:picLocks noChangeAspect="1"/>
          </p:cNvPicPr>
          <p:nvPr/>
        </p:nvPicPr>
        <p:blipFill rotWithShape="1">
          <a:blip r:embed="rId3">
            <a:extLst>
              <a:ext uri="{28A0092B-C50C-407E-A947-70E740481C1C}">
                <a14:useLocalDpi xmlns:a14="http://schemas.microsoft.com/office/drawing/2010/main" val="0"/>
              </a:ext>
            </a:extLst>
          </a:blip>
          <a:srcRect r="1203" b="-3"/>
          <a:stretch/>
        </p:blipFill>
        <p:spPr>
          <a:xfrm>
            <a:off x="6189934" y="156394"/>
            <a:ext cx="5803323" cy="3920994"/>
          </a:xfrm>
          <a:prstGeom prst="rect">
            <a:avLst/>
          </a:prstGeom>
        </p:spPr>
      </p:pic>
    </p:spTree>
    <p:extLst>
      <p:ext uri="{BB962C8B-B14F-4D97-AF65-F5344CB8AC3E}">
        <p14:creationId xmlns:p14="http://schemas.microsoft.com/office/powerpoint/2010/main" val="15891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3698</TotalTime>
  <Words>3045</Words>
  <Application>Microsoft Office PowerPoint</Application>
  <PresentationFormat>Widescreen</PresentationFormat>
  <Paragraphs>563</Paragraphs>
  <Slides>66</Slides>
  <Notes>30</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66</vt:i4>
      </vt:variant>
    </vt:vector>
  </HeadingPairs>
  <TitlesOfParts>
    <vt:vector size="80" baseType="lpstr">
      <vt:lpstr>Arial</vt:lpstr>
      <vt:lpstr>Calibri</vt:lpstr>
      <vt:lpstr>Calibri Light</vt:lpstr>
      <vt:lpstr>Kamerik205 8</vt:lpstr>
      <vt:lpstr>Segoe UI</vt:lpstr>
      <vt:lpstr>Segoe UI Semibold</vt:lpstr>
      <vt:lpstr>Segoe UI Semilight</vt:lpstr>
      <vt:lpstr>Söhne</vt:lpstr>
      <vt:lpstr>Slide Design</vt:lpstr>
      <vt:lpstr>Title &amp; Blank Slides</vt:lpstr>
      <vt:lpstr>Custom Design</vt:lpstr>
      <vt:lpstr>Office Theme</vt:lpstr>
      <vt:lpstr>Office Theme</vt:lpstr>
      <vt:lpstr>Image</vt:lpstr>
      <vt:lpstr>PowerPoint Presentation</vt:lpstr>
      <vt:lpstr>PowerPoint Presentation</vt:lpstr>
      <vt:lpstr>Who is Chad Green</vt:lpstr>
      <vt:lpstr>PowerPoint Presentation</vt:lpstr>
      <vt:lpstr>PowerPoint Presentation</vt:lpstr>
      <vt:lpstr>Listen to your body</vt:lpstr>
      <vt:lpstr>Listen to your body</vt:lpstr>
      <vt:lpstr>PowerPoint Presentation</vt:lpstr>
      <vt:lpstr>What are Relational Databases</vt:lpstr>
      <vt:lpstr>Relational Model</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Data Model</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Database Considerations</vt:lpstr>
      <vt:lpstr>Database Considerations</vt:lpstr>
      <vt:lpstr>Database Considerations</vt:lpstr>
      <vt:lpstr>Database Considerations</vt:lpstr>
      <vt:lpstr>Database Considerations</vt:lpstr>
      <vt:lpstr>Database Considerations</vt:lpstr>
      <vt:lpstr>Database Considerations</vt:lpstr>
      <vt:lpstr>Database Considerations</vt:lpstr>
      <vt:lpstr>Database Considerations</vt:lpstr>
      <vt:lpstr>Document Database Structure</vt:lpstr>
      <vt:lpstr>Data Model</vt:lpstr>
      <vt:lpstr>Data Model</vt:lpstr>
      <vt:lpstr>Data Model</vt:lpstr>
      <vt:lpstr>Data Model - Theme</vt:lpstr>
      <vt:lpstr>Data Model – Theme</vt:lpstr>
      <vt:lpstr>Reference Types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Chadwick Green</cp:lastModifiedBy>
  <cp:revision>93</cp:revision>
  <dcterms:created xsi:type="dcterms:W3CDTF">2021-06-27T14:31:47Z</dcterms:created>
  <dcterms:modified xsi:type="dcterms:W3CDTF">2023-08-28T17:14:42Z</dcterms:modified>
</cp:coreProperties>
</file>